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 id="2147483698" r:id="rId3"/>
    <p:sldMasterId id="2147483710" r:id="rId4"/>
    <p:sldMasterId id="2147483723" r:id="rId5"/>
  </p:sldMasterIdLst>
  <p:notesMasterIdLst>
    <p:notesMasterId r:id="rId15"/>
  </p:notesMasterIdLst>
  <p:sldIdLst>
    <p:sldId id="277" r:id="rId6"/>
    <p:sldId id="324" r:id="rId7"/>
    <p:sldId id="294" r:id="rId8"/>
    <p:sldId id="258" r:id="rId9"/>
    <p:sldId id="322" r:id="rId10"/>
    <p:sldId id="303" r:id="rId11"/>
    <p:sldId id="304" r:id="rId12"/>
    <p:sldId id="308" r:id="rId13"/>
    <p:sldId id="325" r:id="rId14"/>
  </p:sldIdLst>
  <p:sldSz cx="12192000" cy="6858000"/>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851" autoAdjust="0"/>
  </p:normalViewPr>
  <p:slideViewPr>
    <p:cSldViewPr snapToGrid="0">
      <p:cViewPr varScale="1">
        <p:scale>
          <a:sx n="96" d="100"/>
          <a:sy n="96" d="100"/>
        </p:scale>
        <p:origin x="11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E47750-4E89-4821-9AF9-BAC8D5C8CDF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GB"/>
        </a:p>
      </dgm:t>
    </dgm:pt>
    <dgm:pt modelId="{1A1D4901-91E0-4AA8-BF66-F0B85B140771}">
      <dgm:prSet phldrT="[Text]"/>
      <dgm:spPr>
        <a:xfrm>
          <a:off x="2033120" y="1828807"/>
          <a:ext cx="2324493" cy="2010781"/>
        </a:xfrm>
        <a:prstGeom prst="hexagon">
          <a:avLst>
            <a:gd name="adj" fmla="val 28570"/>
            <a:gd name="vf" fmla="val 115470"/>
          </a:avLst>
        </a:prstGeom>
        <a:solidFill>
          <a:srgbClr val="1EBE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CYP / family needs not being met;  interests not being satisfied</a:t>
          </a:r>
        </a:p>
      </dgm:t>
    </dgm:pt>
    <dgm:pt modelId="{D84D1D98-44E9-4933-8C79-81E7ED655B43}" type="parTrans" cxnId="{839E500F-D37E-4CDF-9759-C6483680D5B6}">
      <dgm:prSet/>
      <dgm:spPr/>
      <dgm:t>
        <a:bodyPr/>
        <a:lstStyle/>
        <a:p>
          <a:endParaRPr lang="en-GB">
            <a:solidFill>
              <a:schemeClr val="tx1"/>
            </a:solidFill>
          </a:endParaRPr>
        </a:p>
      </dgm:t>
    </dgm:pt>
    <dgm:pt modelId="{075D775B-552F-4EB4-AF06-7AD53368682B}" type="sibTrans" cxnId="{839E500F-D37E-4CDF-9759-C6483680D5B6}">
      <dgm:prSet/>
      <dgm:spPr/>
      <dgm:t>
        <a:bodyPr/>
        <a:lstStyle/>
        <a:p>
          <a:endParaRPr lang="en-GB">
            <a:solidFill>
              <a:schemeClr val="tx1"/>
            </a:solidFill>
          </a:endParaRPr>
        </a:p>
      </dgm:t>
    </dgm:pt>
    <dgm:pt modelId="{02F80357-703A-449C-818D-3E908FDBE7FB}">
      <dgm:prSet phldrT="[Text]"/>
      <dgm:spPr>
        <a:xfrm>
          <a:off x="2247239" y="0"/>
          <a:ext cx="1904906" cy="1647967"/>
        </a:xfrm>
        <a:prstGeom prst="hexagon">
          <a:avLst>
            <a:gd name="adj" fmla="val 28570"/>
            <a:gd name="vf" fmla="val 115470"/>
          </a:avLst>
        </a:prstGeom>
        <a:solidFill>
          <a:srgbClr val="FD7C7C">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Poverty and other inequities</a:t>
          </a:r>
        </a:p>
      </dgm:t>
    </dgm:pt>
    <dgm:pt modelId="{D9580234-5ACC-42D8-87C3-170D33A0B0BA}" type="parTrans" cxnId="{C449619F-9900-40D2-BC24-CF6750900364}">
      <dgm:prSet/>
      <dgm:spPr/>
      <dgm:t>
        <a:bodyPr/>
        <a:lstStyle/>
        <a:p>
          <a:endParaRPr lang="en-GB">
            <a:solidFill>
              <a:schemeClr val="tx1"/>
            </a:solidFill>
          </a:endParaRPr>
        </a:p>
      </dgm:t>
    </dgm:pt>
    <dgm:pt modelId="{0E0B9F69-F16A-4066-ACE2-EDFF5398E8E3}" type="sibTrans" cxnId="{C449619F-9900-40D2-BC24-CF6750900364}">
      <dgm:prSet/>
      <dgm:spPr/>
      <dgm:t>
        <a:bodyPr/>
        <a:lstStyle/>
        <a:p>
          <a:endParaRPr lang="en-GB">
            <a:solidFill>
              <a:schemeClr val="tx1"/>
            </a:solidFill>
          </a:endParaRPr>
        </a:p>
      </dgm:t>
    </dgm:pt>
    <dgm:pt modelId="{4C077E27-E0C9-4728-9754-86C10B4635C9}">
      <dgm:prSet phldrT="[Text]"/>
      <dgm:spPr>
        <a:xfrm>
          <a:off x="3994259" y="1013610"/>
          <a:ext cx="1904906" cy="1647967"/>
        </a:xfrm>
        <a:prstGeom prst="hexagon">
          <a:avLst>
            <a:gd name="adj" fmla="val 28570"/>
            <a:gd name="vf" fmla="val 115470"/>
          </a:avLst>
        </a:prstGeom>
        <a:solidFill>
          <a:srgbClr val="FD7C7C">
            <a:hueOff val="2327155"/>
            <a:satOff val="-13908"/>
            <a:lumOff val="-2784"/>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Intergenerational beliefs and value systems (about education / attendance)</a:t>
          </a:r>
        </a:p>
      </dgm:t>
    </dgm:pt>
    <dgm:pt modelId="{D0B3686C-20BC-40CF-B6E0-E4E2C2A517A0}" type="parTrans" cxnId="{375482C9-B33B-4D9F-8067-D31616CBC111}">
      <dgm:prSet/>
      <dgm:spPr/>
      <dgm:t>
        <a:bodyPr/>
        <a:lstStyle/>
        <a:p>
          <a:endParaRPr lang="en-GB">
            <a:solidFill>
              <a:schemeClr val="tx1"/>
            </a:solidFill>
          </a:endParaRPr>
        </a:p>
      </dgm:t>
    </dgm:pt>
    <dgm:pt modelId="{486987DC-F693-4D44-8B48-3B2D6B94A561}" type="sibTrans" cxnId="{375482C9-B33B-4D9F-8067-D31616CBC111}">
      <dgm:prSet/>
      <dgm:spPr/>
      <dgm:t>
        <a:bodyPr/>
        <a:lstStyle/>
        <a:p>
          <a:endParaRPr lang="en-GB">
            <a:solidFill>
              <a:schemeClr val="tx1"/>
            </a:solidFill>
          </a:endParaRPr>
        </a:p>
      </dgm:t>
    </dgm:pt>
    <dgm:pt modelId="{5FFB6CBC-1854-4611-85AC-B7E5EA1AA868}">
      <dgm:prSet phldrT="[Text]"/>
      <dgm:spPr>
        <a:xfrm>
          <a:off x="3994259" y="3006251"/>
          <a:ext cx="1904906" cy="1647967"/>
        </a:xfrm>
        <a:prstGeom prst="hexagon">
          <a:avLst>
            <a:gd name="adj" fmla="val 28570"/>
            <a:gd name="vf" fmla="val 115470"/>
          </a:avLst>
        </a:prstGeom>
        <a:solidFill>
          <a:srgbClr val="FD7C7C">
            <a:hueOff val="4654310"/>
            <a:satOff val="-27816"/>
            <a:lumOff val="-5569"/>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Parental ability to develop resilience in their child/ren</a:t>
          </a:r>
        </a:p>
      </dgm:t>
    </dgm:pt>
    <dgm:pt modelId="{F9DC80DE-3579-4979-9EC6-78E271D98069}" type="parTrans" cxnId="{F9F919D5-3018-4F48-B32F-F31E1F18206A}">
      <dgm:prSet/>
      <dgm:spPr/>
      <dgm:t>
        <a:bodyPr/>
        <a:lstStyle/>
        <a:p>
          <a:endParaRPr lang="en-GB">
            <a:solidFill>
              <a:schemeClr val="tx1"/>
            </a:solidFill>
          </a:endParaRPr>
        </a:p>
      </dgm:t>
    </dgm:pt>
    <dgm:pt modelId="{F6E5210D-F96B-4C83-BD33-D263DB55B747}" type="sibTrans" cxnId="{F9F919D5-3018-4F48-B32F-F31E1F18206A}">
      <dgm:prSet/>
      <dgm:spPr/>
      <dgm:t>
        <a:bodyPr/>
        <a:lstStyle/>
        <a:p>
          <a:endParaRPr lang="en-GB">
            <a:solidFill>
              <a:schemeClr val="tx1"/>
            </a:solidFill>
          </a:endParaRPr>
        </a:p>
      </dgm:t>
    </dgm:pt>
    <dgm:pt modelId="{F9FD6436-596C-4ED2-85D4-A7D37D8E9CD6}">
      <dgm:prSet phldrT="[Text]"/>
      <dgm:spPr>
        <a:xfrm>
          <a:off x="2247239" y="4020995"/>
          <a:ext cx="1904906" cy="1647967"/>
        </a:xfrm>
        <a:prstGeom prst="hexagon">
          <a:avLst>
            <a:gd name="adj" fmla="val 28570"/>
            <a:gd name="vf" fmla="val 115470"/>
          </a:avLst>
        </a:prstGeom>
        <a:solidFill>
          <a:srgbClr val="FD7C7C">
            <a:hueOff val="6981466"/>
            <a:satOff val="-41725"/>
            <a:lumOff val="-8353"/>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Lack of safety and care in the system</a:t>
          </a:r>
        </a:p>
      </dgm:t>
    </dgm:pt>
    <dgm:pt modelId="{C88DDB75-DB2F-4862-AE09-9D708BE73B8B}" type="parTrans" cxnId="{63AAF29B-F792-4937-8170-E2614F9E58F4}">
      <dgm:prSet/>
      <dgm:spPr/>
      <dgm:t>
        <a:bodyPr/>
        <a:lstStyle/>
        <a:p>
          <a:endParaRPr lang="en-GB">
            <a:solidFill>
              <a:schemeClr val="tx1"/>
            </a:solidFill>
          </a:endParaRPr>
        </a:p>
      </dgm:t>
    </dgm:pt>
    <dgm:pt modelId="{85F21959-AF25-4F8C-9E0F-3E7A57457A36}" type="sibTrans" cxnId="{63AAF29B-F792-4937-8170-E2614F9E58F4}">
      <dgm:prSet/>
      <dgm:spPr/>
      <dgm:t>
        <a:bodyPr/>
        <a:lstStyle/>
        <a:p>
          <a:endParaRPr lang="en-GB">
            <a:solidFill>
              <a:schemeClr val="tx1"/>
            </a:solidFill>
          </a:endParaRPr>
        </a:p>
      </dgm:t>
    </dgm:pt>
    <dgm:pt modelId="{39900A8D-2328-449D-AE59-F53F37970E55}">
      <dgm:prSet phldrT="[Text]"/>
      <dgm:spPr>
        <a:xfrm>
          <a:off x="492109" y="3007384"/>
          <a:ext cx="1904906" cy="1647967"/>
        </a:xfrm>
        <a:prstGeom prst="hexagon">
          <a:avLst>
            <a:gd name="adj" fmla="val 28570"/>
            <a:gd name="vf" fmla="val 115470"/>
          </a:avLst>
        </a:prstGeom>
        <a:solidFill>
          <a:srgbClr val="FD7C7C">
            <a:hueOff val="9308621"/>
            <a:satOff val="-55633"/>
            <a:lumOff val="-11138"/>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Social contract between parents and schools ‘broken’ post-COVID</a:t>
          </a:r>
        </a:p>
      </dgm:t>
    </dgm:pt>
    <dgm:pt modelId="{C03930FC-B8B1-4466-A3E0-F268A8DBEAFC}" type="parTrans" cxnId="{975E79E0-8196-4EA1-B3CA-921CBCB38BA3}">
      <dgm:prSet/>
      <dgm:spPr/>
      <dgm:t>
        <a:bodyPr/>
        <a:lstStyle/>
        <a:p>
          <a:endParaRPr lang="en-GB">
            <a:solidFill>
              <a:schemeClr val="tx1"/>
            </a:solidFill>
          </a:endParaRPr>
        </a:p>
      </dgm:t>
    </dgm:pt>
    <dgm:pt modelId="{65B28056-E70E-4CEA-991A-C7ECCF3EBEEA}" type="sibTrans" cxnId="{975E79E0-8196-4EA1-B3CA-921CBCB38BA3}">
      <dgm:prSet/>
      <dgm:spPr/>
      <dgm:t>
        <a:bodyPr/>
        <a:lstStyle/>
        <a:p>
          <a:endParaRPr lang="en-GB">
            <a:solidFill>
              <a:schemeClr val="tx1"/>
            </a:solidFill>
          </a:endParaRPr>
        </a:p>
      </dgm:t>
    </dgm:pt>
    <dgm:pt modelId="{FC6E83BE-7CD4-4638-9981-B21BCF8BA12E}">
      <dgm:prSet phldrT="[Text]"/>
      <dgm:spPr>
        <a:xfrm>
          <a:off x="492109" y="1011342"/>
          <a:ext cx="1904906" cy="1647967"/>
        </a:xfrm>
        <a:prstGeom prst="hexagon">
          <a:avLst>
            <a:gd name="adj" fmla="val 28570"/>
            <a:gd name="vf" fmla="val 115470"/>
          </a:avLst>
        </a:prstGeom>
        <a:solidFill>
          <a:srgbClr val="FD7C7C">
            <a:hueOff val="11635776"/>
            <a:satOff val="-69541"/>
            <a:lumOff val="-13922"/>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Lack of access to education; demands in school (e.g., for equipment)</a:t>
          </a:r>
        </a:p>
      </dgm:t>
    </dgm:pt>
    <dgm:pt modelId="{EEC61CC2-9499-42EB-B330-C173877D4805}" type="parTrans" cxnId="{02A3AF48-8997-4EB5-9DFC-A0589AC009B5}">
      <dgm:prSet/>
      <dgm:spPr/>
      <dgm:t>
        <a:bodyPr/>
        <a:lstStyle/>
        <a:p>
          <a:endParaRPr lang="en-GB">
            <a:solidFill>
              <a:schemeClr val="tx1"/>
            </a:solidFill>
          </a:endParaRPr>
        </a:p>
      </dgm:t>
    </dgm:pt>
    <dgm:pt modelId="{33329770-9128-4D44-B63A-27522B16064E}" type="sibTrans" cxnId="{02A3AF48-8997-4EB5-9DFC-A0589AC009B5}">
      <dgm:prSet/>
      <dgm:spPr/>
      <dgm:t>
        <a:bodyPr/>
        <a:lstStyle/>
        <a:p>
          <a:endParaRPr lang="en-GB">
            <a:solidFill>
              <a:schemeClr val="tx1"/>
            </a:solidFill>
          </a:endParaRPr>
        </a:p>
      </dgm:t>
    </dgm:pt>
    <dgm:pt modelId="{6B99D7FF-2DD6-41F2-BBC1-A1040F249B08}" type="pres">
      <dgm:prSet presAssocID="{9EE47750-4E89-4821-9AF9-BAC8D5C8CDFD}" presName="Name0" presStyleCnt="0">
        <dgm:presLayoutVars>
          <dgm:chMax val="1"/>
          <dgm:chPref val="1"/>
          <dgm:dir/>
          <dgm:animOne val="branch"/>
          <dgm:animLvl val="lvl"/>
        </dgm:presLayoutVars>
      </dgm:prSet>
      <dgm:spPr/>
    </dgm:pt>
    <dgm:pt modelId="{57028D08-9C48-4134-BA79-132B8342363C}" type="pres">
      <dgm:prSet presAssocID="{1A1D4901-91E0-4AA8-BF66-F0B85B140771}" presName="Parent" presStyleLbl="node0" presStyleIdx="0" presStyleCnt="1">
        <dgm:presLayoutVars>
          <dgm:chMax val="6"/>
          <dgm:chPref val="6"/>
        </dgm:presLayoutVars>
      </dgm:prSet>
      <dgm:spPr/>
    </dgm:pt>
    <dgm:pt modelId="{95DF6E05-972C-47E7-9D4C-EA6D44A3908C}" type="pres">
      <dgm:prSet presAssocID="{02F80357-703A-449C-818D-3E908FDBE7FB}" presName="Accent1" presStyleCnt="0"/>
      <dgm:spPr/>
    </dgm:pt>
    <dgm:pt modelId="{6B5F0682-D143-4218-A425-7FEA9A5D05EB}" type="pres">
      <dgm:prSet presAssocID="{02F80357-703A-449C-818D-3E908FDBE7FB}" presName="Accent" presStyleLbl="bgShp" presStyleIdx="0" presStyleCnt="6"/>
      <dgm:spPr/>
    </dgm:pt>
    <dgm:pt modelId="{ABE63A4C-6241-434B-8323-B302CE2BC437}" type="pres">
      <dgm:prSet presAssocID="{02F80357-703A-449C-818D-3E908FDBE7FB}" presName="Child1" presStyleLbl="node1" presStyleIdx="0" presStyleCnt="6">
        <dgm:presLayoutVars>
          <dgm:chMax val="0"/>
          <dgm:chPref val="0"/>
          <dgm:bulletEnabled val="1"/>
        </dgm:presLayoutVars>
      </dgm:prSet>
      <dgm:spPr/>
    </dgm:pt>
    <dgm:pt modelId="{679DDF39-BE24-450C-8289-EB52708AC9D7}" type="pres">
      <dgm:prSet presAssocID="{4C077E27-E0C9-4728-9754-86C10B4635C9}" presName="Accent2" presStyleCnt="0"/>
      <dgm:spPr/>
    </dgm:pt>
    <dgm:pt modelId="{E566CD3F-2CC6-45C3-B836-8B0AA66E81F0}" type="pres">
      <dgm:prSet presAssocID="{4C077E27-E0C9-4728-9754-86C10B4635C9}" presName="Accent" presStyleLbl="bgShp" presStyleIdx="1" presStyleCnt="6"/>
      <dgm:spPr>
        <a:xfrm>
          <a:off x="3488699" y="866784"/>
          <a:ext cx="877024" cy="755672"/>
        </a:xfrm>
        <a:prstGeom prst="hexagon">
          <a:avLst>
            <a:gd name="adj" fmla="val 28900"/>
            <a:gd name="vf" fmla="val 115470"/>
          </a:avLst>
        </a:prstGeom>
        <a:solidFill>
          <a:srgbClr val="FD7C7C">
            <a:tint val="40000"/>
            <a:hueOff val="0"/>
            <a:satOff val="0"/>
            <a:lumOff val="0"/>
            <a:alphaOff val="0"/>
          </a:srgbClr>
        </a:solidFill>
        <a:ln>
          <a:noFill/>
        </a:ln>
        <a:effectLst/>
      </dgm:spPr>
    </dgm:pt>
    <dgm:pt modelId="{75010E5E-03C9-491F-B5AE-41BF7A594137}" type="pres">
      <dgm:prSet presAssocID="{4C077E27-E0C9-4728-9754-86C10B4635C9}" presName="Child2" presStyleLbl="node1" presStyleIdx="1" presStyleCnt="6">
        <dgm:presLayoutVars>
          <dgm:chMax val="0"/>
          <dgm:chPref val="0"/>
          <dgm:bulletEnabled val="1"/>
        </dgm:presLayoutVars>
      </dgm:prSet>
      <dgm:spPr/>
    </dgm:pt>
    <dgm:pt modelId="{CFEF9F5B-3B7C-4313-88D6-2755BC59A9D6}" type="pres">
      <dgm:prSet presAssocID="{5FFB6CBC-1854-4611-85AC-B7E5EA1AA868}" presName="Accent3" presStyleCnt="0"/>
      <dgm:spPr/>
    </dgm:pt>
    <dgm:pt modelId="{5DAC2D41-5E2D-4419-AA2C-F692D30CFCCF}" type="pres">
      <dgm:prSet presAssocID="{5FFB6CBC-1854-4611-85AC-B7E5EA1AA868}" presName="Accent" presStyleLbl="bgShp" presStyleIdx="2" presStyleCnt="6"/>
      <dgm:spPr>
        <a:xfrm>
          <a:off x="4512255" y="2279490"/>
          <a:ext cx="877024" cy="755672"/>
        </a:xfrm>
        <a:prstGeom prst="hexagon">
          <a:avLst>
            <a:gd name="adj" fmla="val 28900"/>
            <a:gd name="vf" fmla="val 115470"/>
          </a:avLst>
        </a:prstGeom>
        <a:solidFill>
          <a:srgbClr val="FD7C7C">
            <a:tint val="40000"/>
            <a:hueOff val="0"/>
            <a:satOff val="0"/>
            <a:lumOff val="0"/>
            <a:alphaOff val="0"/>
          </a:srgbClr>
        </a:solidFill>
        <a:ln>
          <a:noFill/>
        </a:ln>
        <a:effectLst/>
      </dgm:spPr>
    </dgm:pt>
    <dgm:pt modelId="{D7D51152-DA14-463E-AC90-2426E4EBC999}" type="pres">
      <dgm:prSet presAssocID="{5FFB6CBC-1854-4611-85AC-B7E5EA1AA868}" presName="Child3" presStyleLbl="node1" presStyleIdx="2" presStyleCnt="6">
        <dgm:presLayoutVars>
          <dgm:chMax val="0"/>
          <dgm:chPref val="0"/>
          <dgm:bulletEnabled val="1"/>
        </dgm:presLayoutVars>
      </dgm:prSet>
      <dgm:spPr/>
    </dgm:pt>
    <dgm:pt modelId="{8B73D157-821D-4269-8C02-6DD20BBDBE93}" type="pres">
      <dgm:prSet presAssocID="{F9FD6436-596C-4ED2-85D4-A7D37D8E9CD6}" presName="Accent4" presStyleCnt="0"/>
      <dgm:spPr/>
    </dgm:pt>
    <dgm:pt modelId="{9725AE22-7203-4FDA-88FF-03C357FDFAB3}" type="pres">
      <dgm:prSet presAssocID="{F9FD6436-596C-4ED2-85D4-A7D37D8E9CD6}" presName="Accent" presStyleLbl="bgShp" presStyleIdx="3" presStyleCnt="6"/>
      <dgm:spPr>
        <a:xfrm>
          <a:off x="3801227" y="3874169"/>
          <a:ext cx="877024" cy="755672"/>
        </a:xfrm>
        <a:prstGeom prst="hexagon">
          <a:avLst>
            <a:gd name="adj" fmla="val 28900"/>
            <a:gd name="vf" fmla="val 115470"/>
          </a:avLst>
        </a:prstGeom>
        <a:solidFill>
          <a:srgbClr val="FD7C7C">
            <a:tint val="40000"/>
            <a:hueOff val="0"/>
            <a:satOff val="0"/>
            <a:lumOff val="0"/>
            <a:alphaOff val="0"/>
          </a:srgbClr>
        </a:solidFill>
        <a:ln>
          <a:noFill/>
        </a:ln>
        <a:effectLst/>
      </dgm:spPr>
    </dgm:pt>
    <dgm:pt modelId="{A60EA2C3-3A0A-49CF-A44F-869C34134DB8}" type="pres">
      <dgm:prSet presAssocID="{F9FD6436-596C-4ED2-85D4-A7D37D8E9CD6}" presName="Child4" presStyleLbl="node1" presStyleIdx="3" presStyleCnt="6">
        <dgm:presLayoutVars>
          <dgm:chMax val="0"/>
          <dgm:chPref val="0"/>
          <dgm:bulletEnabled val="1"/>
        </dgm:presLayoutVars>
      </dgm:prSet>
      <dgm:spPr/>
    </dgm:pt>
    <dgm:pt modelId="{9EBF7B60-CE96-406F-B222-99C86A2B834C}" type="pres">
      <dgm:prSet presAssocID="{39900A8D-2328-449D-AE59-F53F37970E55}" presName="Accent5" presStyleCnt="0"/>
      <dgm:spPr/>
    </dgm:pt>
    <dgm:pt modelId="{53D4DBAD-85D5-479A-864B-F8B02DCE437F}" type="pres">
      <dgm:prSet presAssocID="{39900A8D-2328-449D-AE59-F53F37970E55}" presName="Accent" presStyleLbl="bgShp" presStyleIdx="4" presStyleCnt="6"/>
      <dgm:spPr>
        <a:xfrm>
          <a:off x="2037445" y="4039703"/>
          <a:ext cx="877024" cy="755672"/>
        </a:xfrm>
        <a:prstGeom prst="hexagon">
          <a:avLst>
            <a:gd name="adj" fmla="val 28900"/>
            <a:gd name="vf" fmla="val 115470"/>
          </a:avLst>
        </a:prstGeom>
        <a:solidFill>
          <a:srgbClr val="FD7C7C">
            <a:tint val="40000"/>
            <a:hueOff val="0"/>
            <a:satOff val="0"/>
            <a:lumOff val="0"/>
            <a:alphaOff val="0"/>
          </a:srgbClr>
        </a:solidFill>
        <a:ln>
          <a:noFill/>
        </a:ln>
        <a:effectLst/>
      </dgm:spPr>
    </dgm:pt>
    <dgm:pt modelId="{8972F80F-DD5A-4B69-9E26-615CD8029D98}" type="pres">
      <dgm:prSet presAssocID="{39900A8D-2328-449D-AE59-F53F37970E55}" presName="Child5" presStyleLbl="node1" presStyleIdx="4" presStyleCnt="6">
        <dgm:presLayoutVars>
          <dgm:chMax val="0"/>
          <dgm:chPref val="0"/>
          <dgm:bulletEnabled val="1"/>
        </dgm:presLayoutVars>
      </dgm:prSet>
      <dgm:spPr/>
    </dgm:pt>
    <dgm:pt modelId="{2423E25B-49BF-4109-92FC-5D6663BE3562}" type="pres">
      <dgm:prSet presAssocID="{FC6E83BE-7CD4-4638-9981-B21BCF8BA12E}" presName="Accent6" presStyleCnt="0"/>
      <dgm:spPr/>
    </dgm:pt>
    <dgm:pt modelId="{5F677A79-3DF9-48C6-AD13-3ABD4036DC22}" type="pres">
      <dgm:prSet presAssocID="{FC6E83BE-7CD4-4638-9981-B21BCF8BA12E}" presName="Accent" presStyleLbl="bgShp" presStyleIdx="5" presStyleCnt="6"/>
      <dgm:spPr>
        <a:xfrm>
          <a:off x="997128" y="2627564"/>
          <a:ext cx="877024" cy="755672"/>
        </a:xfrm>
        <a:prstGeom prst="hexagon">
          <a:avLst>
            <a:gd name="adj" fmla="val 28900"/>
            <a:gd name="vf" fmla="val 115470"/>
          </a:avLst>
        </a:prstGeom>
        <a:solidFill>
          <a:srgbClr val="FD7C7C">
            <a:tint val="40000"/>
            <a:hueOff val="0"/>
            <a:satOff val="0"/>
            <a:lumOff val="0"/>
            <a:alphaOff val="0"/>
          </a:srgbClr>
        </a:solidFill>
        <a:ln>
          <a:noFill/>
        </a:ln>
        <a:effectLst/>
      </dgm:spPr>
    </dgm:pt>
    <dgm:pt modelId="{6FA45790-39DD-49F3-A747-E1AF60829517}" type="pres">
      <dgm:prSet presAssocID="{FC6E83BE-7CD4-4638-9981-B21BCF8BA12E}" presName="Child6" presStyleLbl="node1" presStyleIdx="5" presStyleCnt="6">
        <dgm:presLayoutVars>
          <dgm:chMax val="0"/>
          <dgm:chPref val="0"/>
          <dgm:bulletEnabled val="1"/>
        </dgm:presLayoutVars>
      </dgm:prSet>
      <dgm:spPr/>
    </dgm:pt>
  </dgm:ptLst>
  <dgm:cxnLst>
    <dgm:cxn modelId="{839E500F-D37E-4CDF-9759-C6483680D5B6}" srcId="{9EE47750-4E89-4821-9AF9-BAC8D5C8CDFD}" destId="{1A1D4901-91E0-4AA8-BF66-F0B85B140771}" srcOrd="0" destOrd="0" parTransId="{D84D1D98-44E9-4933-8C79-81E7ED655B43}" sibTransId="{075D775B-552F-4EB4-AF06-7AD53368682B}"/>
    <dgm:cxn modelId="{777D9567-DA50-4D80-B2C4-61B667CF1ACF}" type="presOf" srcId="{4C077E27-E0C9-4728-9754-86C10B4635C9}" destId="{75010E5E-03C9-491F-B5AE-41BF7A594137}" srcOrd="0" destOrd="0" presId="urn:microsoft.com/office/officeart/2011/layout/HexagonRadial"/>
    <dgm:cxn modelId="{02A3AF48-8997-4EB5-9DFC-A0589AC009B5}" srcId="{1A1D4901-91E0-4AA8-BF66-F0B85B140771}" destId="{FC6E83BE-7CD4-4638-9981-B21BCF8BA12E}" srcOrd="5" destOrd="0" parTransId="{EEC61CC2-9499-42EB-B330-C173877D4805}" sibTransId="{33329770-9128-4D44-B63A-27522B16064E}"/>
    <dgm:cxn modelId="{5E1CEB57-6520-450F-AEB0-84DE627FA3B3}" type="presOf" srcId="{FC6E83BE-7CD4-4638-9981-B21BCF8BA12E}" destId="{6FA45790-39DD-49F3-A747-E1AF60829517}" srcOrd="0" destOrd="0" presId="urn:microsoft.com/office/officeart/2011/layout/HexagonRadial"/>
    <dgm:cxn modelId="{B4C2FB8F-427A-491E-8C16-248907178FF7}" type="presOf" srcId="{5FFB6CBC-1854-4611-85AC-B7E5EA1AA868}" destId="{D7D51152-DA14-463E-AC90-2426E4EBC999}" srcOrd="0" destOrd="0" presId="urn:microsoft.com/office/officeart/2011/layout/HexagonRadial"/>
    <dgm:cxn modelId="{58A5A296-CA48-4D72-ADB2-F9AE1F38B667}" type="presOf" srcId="{39900A8D-2328-449D-AE59-F53F37970E55}" destId="{8972F80F-DD5A-4B69-9E26-615CD8029D98}" srcOrd="0" destOrd="0" presId="urn:microsoft.com/office/officeart/2011/layout/HexagonRadial"/>
    <dgm:cxn modelId="{63AAF29B-F792-4937-8170-E2614F9E58F4}" srcId="{1A1D4901-91E0-4AA8-BF66-F0B85B140771}" destId="{F9FD6436-596C-4ED2-85D4-A7D37D8E9CD6}" srcOrd="3" destOrd="0" parTransId="{C88DDB75-DB2F-4862-AE09-9D708BE73B8B}" sibTransId="{85F21959-AF25-4F8C-9E0F-3E7A57457A36}"/>
    <dgm:cxn modelId="{C449619F-9900-40D2-BC24-CF6750900364}" srcId="{1A1D4901-91E0-4AA8-BF66-F0B85B140771}" destId="{02F80357-703A-449C-818D-3E908FDBE7FB}" srcOrd="0" destOrd="0" parTransId="{D9580234-5ACC-42D8-87C3-170D33A0B0BA}" sibTransId="{0E0B9F69-F16A-4066-ACE2-EDFF5398E8E3}"/>
    <dgm:cxn modelId="{38FC22C0-6088-46A8-BD8E-DC3C4D8684D6}" type="presOf" srcId="{F9FD6436-596C-4ED2-85D4-A7D37D8E9CD6}" destId="{A60EA2C3-3A0A-49CF-A44F-869C34134DB8}" srcOrd="0" destOrd="0" presId="urn:microsoft.com/office/officeart/2011/layout/HexagonRadial"/>
    <dgm:cxn modelId="{44ED53C7-DFDE-4177-8BE4-D81782DAEA0B}" type="presOf" srcId="{9EE47750-4E89-4821-9AF9-BAC8D5C8CDFD}" destId="{6B99D7FF-2DD6-41F2-BBC1-A1040F249B08}" srcOrd="0" destOrd="0" presId="urn:microsoft.com/office/officeart/2011/layout/HexagonRadial"/>
    <dgm:cxn modelId="{375482C9-B33B-4D9F-8067-D31616CBC111}" srcId="{1A1D4901-91E0-4AA8-BF66-F0B85B140771}" destId="{4C077E27-E0C9-4728-9754-86C10B4635C9}" srcOrd="1" destOrd="0" parTransId="{D0B3686C-20BC-40CF-B6E0-E4E2C2A517A0}" sibTransId="{486987DC-F693-4D44-8B48-3B2D6B94A561}"/>
    <dgm:cxn modelId="{394363CB-A523-4535-B138-5217DA213223}" type="presOf" srcId="{1A1D4901-91E0-4AA8-BF66-F0B85B140771}" destId="{57028D08-9C48-4134-BA79-132B8342363C}" srcOrd="0" destOrd="0" presId="urn:microsoft.com/office/officeart/2011/layout/HexagonRadial"/>
    <dgm:cxn modelId="{F9F919D5-3018-4F48-B32F-F31E1F18206A}" srcId="{1A1D4901-91E0-4AA8-BF66-F0B85B140771}" destId="{5FFB6CBC-1854-4611-85AC-B7E5EA1AA868}" srcOrd="2" destOrd="0" parTransId="{F9DC80DE-3579-4979-9EC6-78E271D98069}" sibTransId="{F6E5210D-F96B-4C83-BD33-D263DB55B747}"/>
    <dgm:cxn modelId="{975E79E0-8196-4EA1-B3CA-921CBCB38BA3}" srcId="{1A1D4901-91E0-4AA8-BF66-F0B85B140771}" destId="{39900A8D-2328-449D-AE59-F53F37970E55}" srcOrd="4" destOrd="0" parTransId="{C03930FC-B8B1-4466-A3E0-F268A8DBEAFC}" sibTransId="{65B28056-E70E-4CEA-991A-C7ECCF3EBEEA}"/>
    <dgm:cxn modelId="{43A73BF4-2AED-4A44-A105-68AE68DB8D65}" type="presOf" srcId="{02F80357-703A-449C-818D-3E908FDBE7FB}" destId="{ABE63A4C-6241-434B-8323-B302CE2BC437}" srcOrd="0" destOrd="0" presId="urn:microsoft.com/office/officeart/2011/layout/HexagonRadial"/>
    <dgm:cxn modelId="{F20D13C8-A4E7-44B4-92D6-C4CE869DBE36}" type="presParOf" srcId="{6B99D7FF-2DD6-41F2-BBC1-A1040F249B08}" destId="{57028D08-9C48-4134-BA79-132B8342363C}" srcOrd="0" destOrd="0" presId="urn:microsoft.com/office/officeart/2011/layout/HexagonRadial"/>
    <dgm:cxn modelId="{73EFE4DE-B679-4378-8856-BCD608583511}" type="presParOf" srcId="{6B99D7FF-2DD6-41F2-BBC1-A1040F249B08}" destId="{95DF6E05-972C-47E7-9D4C-EA6D44A3908C}" srcOrd="1" destOrd="0" presId="urn:microsoft.com/office/officeart/2011/layout/HexagonRadial"/>
    <dgm:cxn modelId="{A2A578FC-EE6F-4CEC-AF95-806EB7D63B7B}" type="presParOf" srcId="{95DF6E05-972C-47E7-9D4C-EA6D44A3908C}" destId="{6B5F0682-D143-4218-A425-7FEA9A5D05EB}" srcOrd="0" destOrd="0" presId="urn:microsoft.com/office/officeart/2011/layout/HexagonRadial"/>
    <dgm:cxn modelId="{6805B56A-37E0-44DE-BD7D-BA5D5F3F0289}" type="presParOf" srcId="{6B99D7FF-2DD6-41F2-BBC1-A1040F249B08}" destId="{ABE63A4C-6241-434B-8323-B302CE2BC437}" srcOrd="2" destOrd="0" presId="urn:microsoft.com/office/officeart/2011/layout/HexagonRadial"/>
    <dgm:cxn modelId="{FE47E5CD-0DFD-4892-A1F8-D58696852AB1}" type="presParOf" srcId="{6B99D7FF-2DD6-41F2-BBC1-A1040F249B08}" destId="{679DDF39-BE24-450C-8289-EB52708AC9D7}" srcOrd="3" destOrd="0" presId="urn:microsoft.com/office/officeart/2011/layout/HexagonRadial"/>
    <dgm:cxn modelId="{DF5AB474-6E71-4A53-94E3-781D463C9E03}" type="presParOf" srcId="{679DDF39-BE24-450C-8289-EB52708AC9D7}" destId="{E566CD3F-2CC6-45C3-B836-8B0AA66E81F0}" srcOrd="0" destOrd="0" presId="urn:microsoft.com/office/officeart/2011/layout/HexagonRadial"/>
    <dgm:cxn modelId="{0F682EA1-11CD-4C40-8335-DFEA164510D1}" type="presParOf" srcId="{6B99D7FF-2DD6-41F2-BBC1-A1040F249B08}" destId="{75010E5E-03C9-491F-B5AE-41BF7A594137}" srcOrd="4" destOrd="0" presId="urn:microsoft.com/office/officeart/2011/layout/HexagonRadial"/>
    <dgm:cxn modelId="{C650A83F-AF99-4F79-A8BD-0AAA553BE95E}" type="presParOf" srcId="{6B99D7FF-2DD6-41F2-BBC1-A1040F249B08}" destId="{CFEF9F5B-3B7C-4313-88D6-2755BC59A9D6}" srcOrd="5" destOrd="0" presId="urn:microsoft.com/office/officeart/2011/layout/HexagonRadial"/>
    <dgm:cxn modelId="{3EEC1DB7-5995-44E7-BE74-797DAF1CE5EE}" type="presParOf" srcId="{CFEF9F5B-3B7C-4313-88D6-2755BC59A9D6}" destId="{5DAC2D41-5E2D-4419-AA2C-F692D30CFCCF}" srcOrd="0" destOrd="0" presId="urn:microsoft.com/office/officeart/2011/layout/HexagonRadial"/>
    <dgm:cxn modelId="{37120F71-2D01-44A1-BA66-CFEA517AE2F0}" type="presParOf" srcId="{6B99D7FF-2DD6-41F2-BBC1-A1040F249B08}" destId="{D7D51152-DA14-463E-AC90-2426E4EBC999}" srcOrd="6" destOrd="0" presId="urn:microsoft.com/office/officeart/2011/layout/HexagonRadial"/>
    <dgm:cxn modelId="{CA148A68-07C5-4E19-974A-8A4F3F8D8369}" type="presParOf" srcId="{6B99D7FF-2DD6-41F2-BBC1-A1040F249B08}" destId="{8B73D157-821D-4269-8C02-6DD20BBDBE93}" srcOrd="7" destOrd="0" presId="urn:microsoft.com/office/officeart/2011/layout/HexagonRadial"/>
    <dgm:cxn modelId="{E34A218F-6EC7-4A92-A0A5-C03982658468}" type="presParOf" srcId="{8B73D157-821D-4269-8C02-6DD20BBDBE93}" destId="{9725AE22-7203-4FDA-88FF-03C357FDFAB3}" srcOrd="0" destOrd="0" presId="urn:microsoft.com/office/officeart/2011/layout/HexagonRadial"/>
    <dgm:cxn modelId="{A295435B-B586-4DAF-A053-BF1E25E24215}" type="presParOf" srcId="{6B99D7FF-2DD6-41F2-BBC1-A1040F249B08}" destId="{A60EA2C3-3A0A-49CF-A44F-869C34134DB8}" srcOrd="8" destOrd="0" presId="urn:microsoft.com/office/officeart/2011/layout/HexagonRadial"/>
    <dgm:cxn modelId="{66EA80D2-6A36-4139-BE1D-EF75EF2A28AD}" type="presParOf" srcId="{6B99D7FF-2DD6-41F2-BBC1-A1040F249B08}" destId="{9EBF7B60-CE96-406F-B222-99C86A2B834C}" srcOrd="9" destOrd="0" presId="urn:microsoft.com/office/officeart/2011/layout/HexagonRadial"/>
    <dgm:cxn modelId="{1E26AADB-7AA2-4455-BBE1-8A0B861827D6}" type="presParOf" srcId="{9EBF7B60-CE96-406F-B222-99C86A2B834C}" destId="{53D4DBAD-85D5-479A-864B-F8B02DCE437F}" srcOrd="0" destOrd="0" presId="urn:microsoft.com/office/officeart/2011/layout/HexagonRadial"/>
    <dgm:cxn modelId="{FF9141B2-7354-430F-9EE6-FAA6CAD8926D}" type="presParOf" srcId="{6B99D7FF-2DD6-41F2-BBC1-A1040F249B08}" destId="{8972F80F-DD5A-4B69-9E26-615CD8029D98}" srcOrd="10" destOrd="0" presId="urn:microsoft.com/office/officeart/2011/layout/HexagonRadial"/>
    <dgm:cxn modelId="{2BEAA4EA-3448-4911-9BF1-0BDC53EEAE97}" type="presParOf" srcId="{6B99D7FF-2DD6-41F2-BBC1-A1040F249B08}" destId="{2423E25B-49BF-4109-92FC-5D6663BE3562}" srcOrd="11" destOrd="0" presId="urn:microsoft.com/office/officeart/2011/layout/HexagonRadial"/>
    <dgm:cxn modelId="{64CC142A-5947-48DA-80BC-CEE745DFA82A}" type="presParOf" srcId="{2423E25B-49BF-4109-92FC-5D6663BE3562}" destId="{5F677A79-3DF9-48C6-AD13-3ABD4036DC22}" srcOrd="0" destOrd="0" presId="urn:microsoft.com/office/officeart/2011/layout/HexagonRadial"/>
    <dgm:cxn modelId="{BACA1AB1-C0F1-41B2-BB65-7F8BAFBDEFE3}" type="presParOf" srcId="{6B99D7FF-2DD6-41F2-BBC1-A1040F249B08}" destId="{6FA45790-39DD-49F3-A747-E1AF6082951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E47750-4E89-4821-9AF9-BAC8D5C8CDFD}" type="doc">
      <dgm:prSet loTypeId="urn:microsoft.com/office/officeart/2011/layout/HexagonRadial" loCatId="cycle" qsTypeId="urn:microsoft.com/office/officeart/2005/8/quickstyle/simple1" qsCatId="simple" csTypeId="urn:microsoft.com/office/officeart/2005/8/colors/colorful2" csCatId="colorful" phldr="1"/>
      <dgm:spPr/>
      <dgm:t>
        <a:bodyPr/>
        <a:lstStyle/>
        <a:p>
          <a:endParaRPr lang="en-GB"/>
        </a:p>
      </dgm:t>
    </dgm:pt>
    <dgm:pt modelId="{1A1D4901-91E0-4AA8-BF66-F0B85B140771}">
      <dgm:prSet phldrT="[Text]"/>
      <dgm:spPr>
        <a:xfrm>
          <a:off x="2860002" y="1828381"/>
          <a:ext cx="2323952" cy="2010313"/>
        </a:xfrm>
        <a:prstGeom prst="hexagon">
          <a:avLst>
            <a:gd name="adj" fmla="val 28570"/>
            <a:gd name="vf" fmla="val 115470"/>
          </a:avLst>
        </a:prstGeom>
        <a:solidFill>
          <a:srgbClr val="1EBE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Short-, medium and long-term consequences if a child / young person cannot attend well….</a:t>
          </a:r>
        </a:p>
      </dgm:t>
    </dgm:pt>
    <dgm:pt modelId="{D84D1D98-44E9-4933-8C79-81E7ED655B43}" type="parTrans" cxnId="{839E500F-D37E-4CDF-9759-C6483680D5B6}">
      <dgm:prSet/>
      <dgm:spPr/>
      <dgm:t>
        <a:bodyPr/>
        <a:lstStyle/>
        <a:p>
          <a:endParaRPr lang="en-GB">
            <a:solidFill>
              <a:schemeClr val="tx1"/>
            </a:solidFill>
          </a:endParaRPr>
        </a:p>
      </dgm:t>
    </dgm:pt>
    <dgm:pt modelId="{075D775B-552F-4EB4-AF06-7AD53368682B}" type="sibTrans" cxnId="{839E500F-D37E-4CDF-9759-C6483680D5B6}">
      <dgm:prSet/>
      <dgm:spPr/>
      <dgm:t>
        <a:bodyPr/>
        <a:lstStyle/>
        <a:p>
          <a:endParaRPr lang="en-GB">
            <a:solidFill>
              <a:schemeClr val="tx1"/>
            </a:solidFill>
          </a:endParaRPr>
        </a:p>
      </dgm:t>
    </dgm:pt>
    <dgm:pt modelId="{02F80357-703A-449C-818D-3E908FDBE7FB}">
      <dgm:prSet phldrT="[Text]"/>
      <dgm:spPr>
        <a:xfrm>
          <a:off x="3074071" y="0"/>
          <a:ext cx="1904462" cy="1647584"/>
        </a:xfrm>
        <a:prstGeom prst="hexagon">
          <a:avLst>
            <a:gd name="adj" fmla="val 28570"/>
            <a:gd name="vf" fmla="val 115470"/>
          </a:avLst>
        </a:prstGeom>
        <a:solidFill>
          <a:srgbClr val="FD7C7C">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Risk of exploitation and lack of safety for CYP</a:t>
          </a:r>
        </a:p>
      </dgm:t>
    </dgm:pt>
    <dgm:pt modelId="{D9580234-5ACC-42D8-87C3-170D33A0B0BA}" type="parTrans" cxnId="{C449619F-9900-40D2-BC24-CF6750900364}">
      <dgm:prSet/>
      <dgm:spPr/>
      <dgm:t>
        <a:bodyPr/>
        <a:lstStyle/>
        <a:p>
          <a:endParaRPr lang="en-GB">
            <a:solidFill>
              <a:schemeClr val="tx1"/>
            </a:solidFill>
          </a:endParaRPr>
        </a:p>
      </dgm:t>
    </dgm:pt>
    <dgm:pt modelId="{0E0B9F69-F16A-4066-ACE2-EDFF5398E8E3}" type="sibTrans" cxnId="{C449619F-9900-40D2-BC24-CF6750900364}">
      <dgm:prSet/>
      <dgm:spPr/>
      <dgm:t>
        <a:bodyPr/>
        <a:lstStyle/>
        <a:p>
          <a:endParaRPr lang="en-GB">
            <a:solidFill>
              <a:schemeClr val="tx1"/>
            </a:solidFill>
          </a:endParaRPr>
        </a:p>
      </dgm:t>
    </dgm:pt>
    <dgm:pt modelId="{4C077E27-E0C9-4728-9754-86C10B4635C9}">
      <dgm:prSet phldrT="[Text]"/>
      <dgm:spPr>
        <a:xfrm>
          <a:off x="4820685" y="1013374"/>
          <a:ext cx="1904462" cy="1647584"/>
        </a:xfrm>
        <a:prstGeom prst="hexagon">
          <a:avLst>
            <a:gd name="adj" fmla="val 28570"/>
            <a:gd name="vf" fmla="val 115470"/>
          </a:avLst>
        </a:prstGeom>
        <a:solidFill>
          <a:srgbClr val="FD7C7C">
            <a:hueOff val="2327155"/>
            <a:satOff val="-13908"/>
            <a:lumOff val="-2784"/>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Educational outcomes could suffer</a:t>
          </a:r>
        </a:p>
      </dgm:t>
    </dgm:pt>
    <dgm:pt modelId="{D0B3686C-20BC-40CF-B6E0-E4E2C2A517A0}" type="parTrans" cxnId="{375482C9-B33B-4D9F-8067-D31616CBC111}">
      <dgm:prSet/>
      <dgm:spPr/>
      <dgm:t>
        <a:bodyPr/>
        <a:lstStyle/>
        <a:p>
          <a:endParaRPr lang="en-GB">
            <a:solidFill>
              <a:schemeClr val="tx1"/>
            </a:solidFill>
          </a:endParaRPr>
        </a:p>
      </dgm:t>
    </dgm:pt>
    <dgm:pt modelId="{486987DC-F693-4D44-8B48-3B2D6B94A561}" type="sibTrans" cxnId="{375482C9-B33B-4D9F-8067-D31616CBC111}">
      <dgm:prSet/>
      <dgm:spPr/>
      <dgm:t>
        <a:bodyPr/>
        <a:lstStyle/>
        <a:p>
          <a:endParaRPr lang="en-GB">
            <a:solidFill>
              <a:schemeClr val="tx1"/>
            </a:solidFill>
          </a:endParaRPr>
        </a:p>
      </dgm:t>
    </dgm:pt>
    <dgm:pt modelId="{5FFB6CBC-1854-4611-85AC-B7E5EA1AA868}">
      <dgm:prSet phldrT="[Text]"/>
      <dgm:spPr>
        <a:xfrm>
          <a:off x="4820685" y="3005551"/>
          <a:ext cx="1904462" cy="1647584"/>
        </a:xfrm>
        <a:prstGeom prst="hexagon">
          <a:avLst>
            <a:gd name="adj" fmla="val 28570"/>
            <a:gd name="vf" fmla="val 115470"/>
          </a:avLst>
        </a:prstGeom>
        <a:solidFill>
          <a:srgbClr val="FD7C7C">
            <a:hueOff val="4654310"/>
            <a:satOff val="-27816"/>
            <a:lumOff val="-5569"/>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Social isolation / negative health and wellbeing</a:t>
          </a:r>
        </a:p>
      </dgm:t>
    </dgm:pt>
    <dgm:pt modelId="{F9DC80DE-3579-4979-9EC6-78E271D98069}" type="parTrans" cxnId="{F9F919D5-3018-4F48-B32F-F31E1F18206A}">
      <dgm:prSet/>
      <dgm:spPr/>
      <dgm:t>
        <a:bodyPr/>
        <a:lstStyle/>
        <a:p>
          <a:endParaRPr lang="en-GB">
            <a:solidFill>
              <a:schemeClr val="tx1"/>
            </a:solidFill>
          </a:endParaRPr>
        </a:p>
      </dgm:t>
    </dgm:pt>
    <dgm:pt modelId="{F6E5210D-F96B-4C83-BD33-D263DB55B747}" type="sibTrans" cxnId="{F9F919D5-3018-4F48-B32F-F31E1F18206A}">
      <dgm:prSet/>
      <dgm:spPr/>
      <dgm:t>
        <a:bodyPr/>
        <a:lstStyle/>
        <a:p>
          <a:endParaRPr lang="en-GB">
            <a:solidFill>
              <a:schemeClr val="tx1"/>
            </a:solidFill>
          </a:endParaRPr>
        </a:p>
      </dgm:t>
    </dgm:pt>
    <dgm:pt modelId="{F9FD6436-596C-4ED2-85D4-A7D37D8E9CD6}">
      <dgm:prSet phldrT="[Text]"/>
      <dgm:spPr>
        <a:xfrm>
          <a:off x="3074071" y="4020059"/>
          <a:ext cx="1904462" cy="1647584"/>
        </a:xfrm>
        <a:prstGeom prst="hexagon">
          <a:avLst>
            <a:gd name="adj" fmla="val 28570"/>
            <a:gd name="vf" fmla="val 115470"/>
          </a:avLst>
        </a:prstGeom>
        <a:solidFill>
          <a:srgbClr val="FD7C7C">
            <a:hueOff val="6981466"/>
            <a:satOff val="-41725"/>
            <a:lumOff val="-8353"/>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Impact on parents if CYP needs not being met</a:t>
          </a:r>
        </a:p>
      </dgm:t>
    </dgm:pt>
    <dgm:pt modelId="{C88DDB75-DB2F-4862-AE09-9D708BE73B8B}" type="parTrans" cxnId="{63AAF29B-F792-4937-8170-E2614F9E58F4}">
      <dgm:prSet/>
      <dgm:spPr/>
      <dgm:t>
        <a:bodyPr/>
        <a:lstStyle/>
        <a:p>
          <a:endParaRPr lang="en-GB">
            <a:solidFill>
              <a:schemeClr val="tx1"/>
            </a:solidFill>
          </a:endParaRPr>
        </a:p>
      </dgm:t>
    </dgm:pt>
    <dgm:pt modelId="{85F21959-AF25-4F8C-9E0F-3E7A57457A36}" type="sibTrans" cxnId="{63AAF29B-F792-4937-8170-E2614F9E58F4}">
      <dgm:prSet/>
      <dgm:spPr/>
      <dgm:t>
        <a:bodyPr/>
        <a:lstStyle/>
        <a:p>
          <a:endParaRPr lang="en-GB">
            <a:solidFill>
              <a:schemeClr val="tx1"/>
            </a:solidFill>
          </a:endParaRPr>
        </a:p>
      </dgm:t>
    </dgm:pt>
    <dgm:pt modelId="{39900A8D-2328-449D-AE59-F53F37970E55}">
      <dgm:prSet phldrT="[Text]"/>
      <dgm:spPr>
        <a:xfrm>
          <a:off x="1319349" y="3006685"/>
          <a:ext cx="1904462" cy="1647584"/>
        </a:xfrm>
        <a:prstGeom prst="hexagon">
          <a:avLst>
            <a:gd name="adj" fmla="val 28570"/>
            <a:gd name="vf" fmla="val 115470"/>
          </a:avLst>
        </a:prstGeom>
        <a:solidFill>
          <a:srgbClr val="FD7C7C">
            <a:hueOff val="9308621"/>
            <a:satOff val="-55633"/>
            <a:lumOff val="-11138"/>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School staff feeling extra burden</a:t>
          </a:r>
        </a:p>
      </dgm:t>
    </dgm:pt>
    <dgm:pt modelId="{C03930FC-B8B1-4466-A3E0-F268A8DBEAFC}" type="parTrans" cxnId="{975E79E0-8196-4EA1-B3CA-921CBCB38BA3}">
      <dgm:prSet/>
      <dgm:spPr/>
      <dgm:t>
        <a:bodyPr/>
        <a:lstStyle/>
        <a:p>
          <a:endParaRPr lang="en-GB">
            <a:solidFill>
              <a:schemeClr val="tx1"/>
            </a:solidFill>
          </a:endParaRPr>
        </a:p>
      </dgm:t>
    </dgm:pt>
    <dgm:pt modelId="{65B28056-E70E-4CEA-991A-C7ECCF3EBEEA}" type="sibTrans" cxnId="{975E79E0-8196-4EA1-B3CA-921CBCB38BA3}">
      <dgm:prSet/>
      <dgm:spPr/>
      <dgm:t>
        <a:bodyPr/>
        <a:lstStyle/>
        <a:p>
          <a:endParaRPr lang="en-GB">
            <a:solidFill>
              <a:schemeClr val="tx1"/>
            </a:solidFill>
          </a:endParaRPr>
        </a:p>
      </dgm:t>
    </dgm:pt>
    <dgm:pt modelId="{FC6E83BE-7CD4-4638-9981-B21BCF8BA12E}">
      <dgm:prSet phldrT="[Text]"/>
      <dgm:spPr>
        <a:xfrm>
          <a:off x="1319349" y="1011107"/>
          <a:ext cx="1904462" cy="1647584"/>
        </a:xfrm>
        <a:prstGeom prst="hexagon">
          <a:avLst>
            <a:gd name="adj" fmla="val 28570"/>
            <a:gd name="vf" fmla="val 115470"/>
          </a:avLst>
        </a:prstGeom>
        <a:solidFill>
          <a:srgbClr val="FD7C7C">
            <a:hueOff val="11635776"/>
            <a:satOff val="-69541"/>
            <a:lumOff val="-13922"/>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chemeClr val="tx1"/>
              </a:solidFill>
              <a:latin typeface="Gill Sans Nova"/>
              <a:ea typeface="+mn-ea"/>
              <a:cs typeface="+mn-cs"/>
            </a:rPr>
            <a:t>Longer term economic impacts (missed life chances / potential unrealised)</a:t>
          </a:r>
        </a:p>
      </dgm:t>
    </dgm:pt>
    <dgm:pt modelId="{EEC61CC2-9499-42EB-B330-C173877D4805}" type="parTrans" cxnId="{02A3AF48-8997-4EB5-9DFC-A0589AC009B5}">
      <dgm:prSet/>
      <dgm:spPr/>
      <dgm:t>
        <a:bodyPr/>
        <a:lstStyle/>
        <a:p>
          <a:endParaRPr lang="en-GB">
            <a:solidFill>
              <a:schemeClr val="tx1"/>
            </a:solidFill>
          </a:endParaRPr>
        </a:p>
      </dgm:t>
    </dgm:pt>
    <dgm:pt modelId="{33329770-9128-4D44-B63A-27522B16064E}" type="sibTrans" cxnId="{02A3AF48-8997-4EB5-9DFC-A0589AC009B5}">
      <dgm:prSet/>
      <dgm:spPr/>
      <dgm:t>
        <a:bodyPr/>
        <a:lstStyle/>
        <a:p>
          <a:endParaRPr lang="en-GB">
            <a:solidFill>
              <a:schemeClr val="tx1"/>
            </a:solidFill>
          </a:endParaRPr>
        </a:p>
      </dgm:t>
    </dgm:pt>
    <dgm:pt modelId="{6B99D7FF-2DD6-41F2-BBC1-A1040F249B08}" type="pres">
      <dgm:prSet presAssocID="{9EE47750-4E89-4821-9AF9-BAC8D5C8CDFD}" presName="Name0" presStyleCnt="0">
        <dgm:presLayoutVars>
          <dgm:chMax val="1"/>
          <dgm:chPref val="1"/>
          <dgm:dir/>
          <dgm:animOne val="branch"/>
          <dgm:animLvl val="lvl"/>
        </dgm:presLayoutVars>
      </dgm:prSet>
      <dgm:spPr/>
    </dgm:pt>
    <dgm:pt modelId="{57028D08-9C48-4134-BA79-132B8342363C}" type="pres">
      <dgm:prSet presAssocID="{1A1D4901-91E0-4AA8-BF66-F0B85B140771}" presName="Parent" presStyleLbl="node0" presStyleIdx="0" presStyleCnt="1">
        <dgm:presLayoutVars>
          <dgm:chMax val="6"/>
          <dgm:chPref val="6"/>
        </dgm:presLayoutVars>
      </dgm:prSet>
      <dgm:spPr/>
    </dgm:pt>
    <dgm:pt modelId="{95DF6E05-972C-47E7-9D4C-EA6D44A3908C}" type="pres">
      <dgm:prSet presAssocID="{02F80357-703A-449C-818D-3E908FDBE7FB}" presName="Accent1" presStyleCnt="0"/>
      <dgm:spPr/>
    </dgm:pt>
    <dgm:pt modelId="{6B5F0682-D143-4218-A425-7FEA9A5D05EB}" type="pres">
      <dgm:prSet presAssocID="{02F80357-703A-449C-818D-3E908FDBE7FB}" presName="Accent" presStyleLbl="bgShp" presStyleIdx="0" presStyleCnt="6"/>
      <dgm:spPr/>
    </dgm:pt>
    <dgm:pt modelId="{ABE63A4C-6241-434B-8323-B302CE2BC437}" type="pres">
      <dgm:prSet presAssocID="{02F80357-703A-449C-818D-3E908FDBE7FB}" presName="Child1" presStyleLbl="node1" presStyleIdx="0" presStyleCnt="6">
        <dgm:presLayoutVars>
          <dgm:chMax val="0"/>
          <dgm:chPref val="0"/>
          <dgm:bulletEnabled val="1"/>
        </dgm:presLayoutVars>
      </dgm:prSet>
      <dgm:spPr/>
    </dgm:pt>
    <dgm:pt modelId="{679DDF39-BE24-450C-8289-EB52708AC9D7}" type="pres">
      <dgm:prSet presAssocID="{4C077E27-E0C9-4728-9754-86C10B4635C9}" presName="Accent2" presStyleCnt="0"/>
      <dgm:spPr/>
    </dgm:pt>
    <dgm:pt modelId="{E566CD3F-2CC6-45C3-B836-8B0AA66E81F0}" type="pres">
      <dgm:prSet presAssocID="{4C077E27-E0C9-4728-9754-86C10B4635C9}" presName="Accent" presStyleLbl="bgShp" presStyleIdx="1" presStyleCnt="6"/>
      <dgm:spPr>
        <a:xfrm>
          <a:off x="4315243" y="866582"/>
          <a:ext cx="876820" cy="755496"/>
        </a:xfrm>
        <a:prstGeom prst="hexagon">
          <a:avLst>
            <a:gd name="adj" fmla="val 28900"/>
            <a:gd name="vf" fmla="val 115470"/>
          </a:avLst>
        </a:prstGeom>
        <a:solidFill>
          <a:srgbClr val="FD7C7C">
            <a:tint val="40000"/>
            <a:hueOff val="0"/>
            <a:satOff val="0"/>
            <a:lumOff val="0"/>
            <a:alphaOff val="0"/>
          </a:srgbClr>
        </a:solidFill>
        <a:ln>
          <a:noFill/>
        </a:ln>
        <a:effectLst/>
      </dgm:spPr>
    </dgm:pt>
    <dgm:pt modelId="{75010E5E-03C9-491F-B5AE-41BF7A594137}" type="pres">
      <dgm:prSet presAssocID="{4C077E27-E0C9-4728-9754-86C10B4635C9}" presName="Child2" presStyleLbl="node1" presStyleIdx="1" presStyleCnt="6">
        <dgm:presLayoutVars>
          <dgm:chMax val="0"/>
          <dgm:chPref val="0"/>
          <dgm:bulletEnabled val="1"/>
        </dgm:presLayoutVars>
      </dgm:prSet>
      <dgm:spPr/>
    </dgm:pt>
    <dgm:pt modelId="{CFEF9F5B-3B7C-4313-88D6-2755BC59A9D6}" type="pres">
      <dgm:prSet presAssocID="{5FFB6CBC-1854-4611-85AC-B7E5EA1AA868}" presName="Accent3" presStyleCnt="0"/>
      <dgm:spPr/>
    </dgm:pt>
    <dgm:pt modelId="{5DAC2D41-5E2D-4419-AA2C-F692D30CFCCF}" type="pres">
      <dgm:prSet presAssocID="{5FFB6CBC-1854-4611-85AC-B7E5EA1AA868}" presName="Accent" presStyleLbl="bgShp" presStyleIdx="2" presStyleCnt="6"/>
      <dgm:spPr>
        <a:xfrm>
          <a:off x="5338561" y="2278959"/>
          <a:ext cx="876820" cy="755496"/>
        </a:xfrm>
        <a:prstGeom prst="hexagon">
          <a:avLst>
            <a:gd name="adj" fmla="val 28900"/>
            <a:gd name="vf" fmla="val 115470"/>
          </a:avLst>
        </a:prstGeom>
        <a:solidFill>
          <a:srgbClr val="FD7C7C">
            <a:tint val="40000"/>
            <a:hueOff val="0"/>
            <a:satOff val="0"/>
            <a:lumOff val="0"/>
            <a:alphaOff val="0"/>
          </a:srgbClr>
        </a:solidFill>
        <a:ln>
          <a:noFill/>
        </a:ln>
        <a:effectLst/>
      </dgm:spPr>
    </dgm:pt>
    <dgm:pt modelId="{D7D51152-DA14-463E-AC90-2426E4EBC999}" type="pres">
      <dgm:prSet presAssocID="{5FFB6CBC-1854-4611-85AC-B7E5EA1AA868}" presName="Child3" presStyleLbl="node1" presStyleIdx="2" presStyleCnt="6">
        <dgm:presLayoutVars>
          <dgm:chMax val="0"/>
          <dgm:chPref val="0"/>
          <dgm:bulletEnabled val="1"/>
        </dgm:presLayoutVars>
      </dgm:prSet>
      <dgm:spPr/>
    </dgm:pt>
    <dgm:pt modelId="{8B73D157-821D-4269-8C02-6DD20BBDBE93}" type="pres">
      <dgm:prSet presAssocID="{F9FD6436-596C-4ED2-85D4-A7D37D8E9CD6}" presName="Accent4" presStyleCnt="0"/>
      <dgm:spPr/>
    </dgm:pt>
    <dgm:pt modelId="{9725AE22-7203-4FDA-88FF-03C357FDFAB3}" type="pres">
      <dgm:prSet presAssocID="{F9FD6436-596C-4ED2-85D4-A7D37D8E9CD6}" presName="Accent" presStyleLbl="bgShp" presStyleIdx="3" presStyleCnt="6"/>
      <dgm:spPr>
        <a:xfrm>
          <a:off x="4627698" y="3873267"/>
          <a:ext cx="876820" cy="755496"/>
        </a:xfrm>
        <a:prstGeom prst="hexagon">
          <a:avLst>
            <a:gd name="adj" fmla="val 28900"/>
            <a:gd name="vf" fmla="val 115470"/>
          </a:avLst>
        </a:prstGeom>
        <a:solidFill>
          <a:srgbClr val="FD7C7C">
            <a:tint val="40000"/>
            <a:hueOff val="0"/>
            <a:satOff val="0"/>
            <a:lumOff val="0"/>
            <a:alphaOff val="0"/>
          </a:srgbClr>
        </a:solidFill>
        <a:ln>
          <a:noFill/>
        </a:ln>
        <a:effectLst/>
      </dgm:spPr>
    </dgm:pt>
    <dgm:pt modelId="{A60EA2C3-3A0A-49CF-A44F-869C34134DB8}" type="pres">
      <dgm:prSet presAssocID="{F9FD6436-596C-4ED2-85D4-A7D37D8E9CD6}" presName="Child4" presStyleLbl="node1" presStyleIdx="3" presStyleCnt="6">
        <dgm:presLayoutVars>
          <dgm:chMax val="0"/>
          <dgm:chPref val="0"/>
          <dgm:bulletEnabled val="1"/>
        </dgm:presLayoutVars>
      </dgm:prSet>
      <dgm:spPr/>
    </dgm:pt>
    <dgm:pt modelId="{9EBF7B60-CE96-406F-B222-99C86A2B834C}" type="pres">
      <dgm:prSet presAssocID="{39900A8D-2328-449D-AE59-F53F37970E55}" presName="Accent5" presStyleCnt="0"/>
      <dgm:spPr/>
    </dgm:pt>
    <dgm:pt modelId="{53D4DBAD-85D5-479A-864B-F8B02DCE437F}" type="pres">
      <dgm:prSet presAssocID="{39900A8D-2328-449D-AE59-F53F37970E55}" presName="Accent" presStyleLbl="bgShp" presStyleIdx="4" presStyleCnt="6"/>
      <dgm:spPr>
        <a:xfrm>
          <a:off x="2864326" y="4038763"/>
          <a:ext cx="876820" cy="755496"/>
        </a:xfrm>
        <a:prstGeom prst="hexagon">
          <a:avLst>
            <a:gd name="adj" fmla="val 28900"/>
            <a:gd name="vf" fmla="val 115470"/>
          </a:avLst>
        </a:prstGeom>
        <a:solidFill>
          <a:srgbClr val="FD7C7C">
            <a:tint val="40000"/>
            <a:hueOff val="0"/>
            <a:satOff val="0"/>
            <a:lumOff val="0"/>
            <a:alphaOff val="0"/>
          </a:srgbClr>
        </a:solidFill>
        <a:ln>
          <a:noFill/>
        </a:ln>
        <a:effectLst/>
      </dgm:spPr>
    </dgm:pt>
    <dgm:pt modelId="{8972F80F-DD5A-4B69-9E26-615CD8029D98}" type="pres">
      <dgm:prSet presAssocID="{39900A8D-2328-449D-AE59-F53F37970E55}" presName="Child5" presStyleLbl="node1" presStyleIdx="4" presStyleCnt="6">
        <dgm:presLayoutVars>
          <dgm:chMax val="0"/>
          <dgm:chPref val="0"/>
          <dgm:bulletEnabled val="1"/>
        </dgm:presLayoutVars>
      </dgm:prSet>
      <dgm:spPr/>
    </dgm:pt>
    <dgm:pt modelId="{2423E25B-49BF-4109-92FC-5D6663BE3562}" type="pres">
      <dgm:prSet presAssocID="{FC6E83BE-7CD4-4638-9981-B21BCF8BA12E}" presName="Accent6" presStyleCnt="0"/>
      <dgm:spPr/>
    </dgm:pt>
    <dgm:pt modelId="{5F677A79-3DF9-48C6-AD13-3ABD4036DC22}" type="pres">
      <dgm:prSet presAssocID="{FC6E83BE-7CD4-4638-9981-B21BCF8BA12E}" presName="Accent" presStyleLbl="bgShp" presStyleIdx="5" presStyleCnt="6"/>
      <dgm:spPr>
        <a:xfrm>
          <a:off x="1824251" y="2626952"/>
          <a:ext cx="876820" cy="755496"/>
        </a:xfrm>
        <a:prstGeom prst="hexagon">
          <a:avLst>
            <a:gd name="adj" fmla="val 28900"/>
            <a:gd name="vf" fmla="val 115470"/>
          </a:avLst>
        </a:prstGeom>
        <a:solidFill>
          <a:srgbClr val="FD7C7C">
            <a:tint val="40000"/>
            <a:hueOff val="0"/>
            <a:satOff val="0"/>
            <a:lumOff val="0"/>
            <a:alphaOff val="0"/>
          </a:srgbClr>
        </a:solidFill>
        <a:ln>
          <a:noFill/>
        </a:ln>
        <a:effectLst/>
      </dgm:spPr>
    </dgm:pt>
    <dgm:pt modelId="{6FA45790-39DD-49F3-A747-E1AF60829517}" type="pres">
      <dgm:prSet presAssocID="{FC6E83BE-7CD4-4638-9981-B21BCF8BA12E}" presName="Child6" presStyleLbl="node1" presStyleIdx="5" presStyleCnt="6">
        <dgm:presLayoutVars>
          <dgm:chMax val="0"/>
          <dgm:chPref val="0"/>
          <dgm:bulletEnabled val="1"/>
        </dgm:presLayoutVars>
      </dgm:prSet>
      <dgm:spPr/>
    </dgm:pt>
  </dgm:ptLst>
  <dgm:cxnLst>
    <dgm:cxn modelId="{839E500F-D37E-4CDF-9759-C6483680D5B6}" srcId="{9EE47750-4E89-4821-9AF9-BAC8D5C8CDFD}" destId="{1A1D4901-91E0-4AA8-BF66-F0B85B140771}" srcOrd="0" destOrd="0" parTransId="{D84D1D98-44E9-4933-8C79-81E7ED655B43}" sibTransId="{075D775B-552F-4EB4-AF06-7AD53368682B}"/>
    <dgm:cxn modelId="{777D9567-DA50-4D80-B2C4-61B667CF1ACF}" type="presOf" srcId="{4C077E27-E0C9-4728-9754-86C10B4635C9}" destId="{75010E5E-03C9-491F-B5AE-41BF7A594137}" srcOrd="0" destOrd="0" presId="urn:microsoft.com/office/officeart/2011/layout/HexagonRadial"/>
    <dgm:cxn modelId="{02A3AF48-8997-4EB5-9DFC-A0589AC009B5}" srcId="{1A1D4901-91E0-4AA8-BF66-F0B85B140771}" destId="{FC6E83BE-7CD4-4638-9981-B21BCF8BA12E}" srcOrd="5" destOrd="0" parTransId="{EEC61CC2-9499-42EB-B330-C173877D4805}" sibTransId="{33329770-9128-4D44-B63A-27522B16064E}"/>
    <dgm:cxn modelId="{5E1CEB57-6520-450F-AEB0-84DE627FA3B3}" type="presOf" srcId="{FC6E83BE-7CD4-4638-9981-B21BCF8BA12E}" destId="{6FA45790-39DD-49F3-A747-E1AF60829517}" srcOrd="0" destOrd="0" presId="urn:microsoft.com/office/officeart/2011/layout/HexagonRadial"/>
    <dgm:cxn modelId="{B4C2FB8F-427A-491E-8C16-248907178FF7}" type="presOf" srcId="{5FFB6CBC-1854-4611-85AC-B7E5EA1AA868}" destId="{D7D51152-DA14-463E-AC90-2426E4EBC999}" srcOrd="0" destOrd="0" presId="urn:microsoft.com/office/officeart/2011/layout/HexagonRadial"/>
    <dgm:cxn modelId="{58A5A296-CA48-4D72-ADB2-F9AE1F38B667}" type="presOf" srcId="{39900A8D-2328-449D-AE59-F53F37970E55}" destId="{8972F80F-DD5A-4B69-9E26-615CD8029D98}" srcOrd="0" destOrd="0" presId="urn:microsoft.com/office/officeart/2011/layout/HexagonRadial"/>
    <dgm:cxn modelId="{63AAF29B-F792-4937-8170-E2614F9E58F4}" srcId="{1A1D4901-91E0-4AA8-BF66-F0B85B140771}" destId="{F9FD6436-596C-4ED2-85D4-A7D37D8E9CD6}" srcOrd="3" destOrd="0" parTransId="{C88DDB75-DB2F-4862-AE09-9D708BE73B8B}" sibTransId="{85F21959-AF25-4F8C-9E0F-3E7A57457A36}"/>
    <dgm:cxn modelId="{C449619F-9900-40D2-BC24-CF6750900364}" srcId="{1A1D4901-91E0-4AA8-BF66-F0B85B140771}" destId="{02F80357-703A-449C-818D-3E908FDBE7FB}" srcOrd="0" destOrd="0" parTransId="{D9580234-5ACC-42D8-87C3-170D33A0B0BA}" sibTransId="{0E0B9F69-F16A-4066-ACE2-EDFF5398E8E3}"/>
    <dgm:cxn modelId="{38FC22C0-6088-46A8-BD8E-DC3C4D8684D6}" type="presOf" srcId="{F9FD6436-596C-4ED2-85D4-A7D37D8E9CD6}" destId="{A60EA2C3-3A0A-49CF-A44F-869C34134DB8}" srcOrd="0" destOrd="0" presId="urn:microsoft.com/office/officeart/2011/layout/HexagonRadial"/>
    <dgm:cxn modelId="{44ED53C7-DFDE-4177-8BE4-D81782DAEA0B}" type="presOf" srcId="{9EE47750-4E89-4821-9AF9-BAC8D5C8CDFD}" destId="{6B99D7FF-2DD6-41F2-BBC1-A1040F249B08}" srcOrd="0" destOrd="0" presId="urn:microsoft.com/office/officeart/2011/layout/HexagonRadial"/>
    <dgm:cxn modelId="{375482C9-B33B-4D9F-8067-D31616CBC111}" srcId="{1A1D4901-91E0-4AA8-BF66-F0B85B140771}" destId="{4C077E27-E0C9-4728-9754-86C10B4635C9}" srcOrd="1" destOrd="0" parTransId="{D0B3686C-20BC-40CF-B6E0-E4E2C2A517A0}" sibTransId="{486987DC-F693-4D44-8B48-3B2D6B94A561}"/>
    <dgm:cxn modelId="{394363CB-A523-4535-B138-5217DA213223}" type="presOf" srcId="{1A1D4901-91E0-4AA8-BF66-F0B85B140771}" destId="{57028D08-9C48-4134-BA79-132B8342363C}" srcOrd="0" destOrd="0" presId="urn:microsoft.com/office/officeart/2011/layout/HexagonRadial"/>
    <dgm:cxn modelId="{F9F919D5-3018-4F48-B32F-F31E1F18206A}" srcId="{1A1D4901-91E0-4AA8-BF66-F0B85B140771}" destId="{5FFB6CBC-1854-4611-85AC-B7E5EA1AA868}" srcOrd="2" destOrd="0" parTransId="{F9DC80DE-3579-4979-9EC6-78E271D98069}" sibTransId="{F6E5210D-F96B-4C83-BD33-D263DB55B747}"/>
    <dgm:cxn modelId="{975E79E0-8196-4EA1-B3CA-921CBCB38BA3}" srcId="{1A1D4901-91E0-4AA8-BF66-F0B85B140771}" destId="{39900A8D-2328-449D-AE59-F53F37970E55}" srcOrd="4" destOrd="0" parTransId="{C03930FC-B8B1-4466-A3E0-F268A8DBEAFC}" sibTransId="{65B28056-E70E-4CEA-991A-C7ECCF3EBEEA}"/>
    <dgm:cxn modelId="{43A73BF4-2AED-4A44-A105-68AE68DB8D65}" type="presOf" srcId="{02F80357-703A-449C-818D-3E908FDBE7FB}" destId="{ABE63A4C-6241-434B-8323-B302CE2BC437}" srcOrd="0" destOrd="0" presId="urn:microsoft.com/office/officeart/2011/layout/HexagonRadial"/>
    <dgm:cxn modelId="{F20D13C8-A4E7-44B4-92D6-C4CE869DBE36}" type="presParOf" srcId="{6B99D7FF-2DD6-41F2-BBC1-A1040F249B08}" destId="{57028D08-9C48-4134-BA79-132B8342363C}" srcOrd="0" destOrd="0" presId="urn:microsoft.com/office/officeart/2011/layout/HexagonRadial"/>
    <dgm:cxn modelId="{73EFE4DE-B679-4378-8856-BCD608583511}" type="presParOf" srcId="{6B99D7FF-2DD6-41F2-BBC1-A1040F249B08}" destId="{95DF6E05-972C-47E7-9D4C-EA6D44A3908C}" srcOrd="1" destOrd="0" presId="urn:microsoft.com/office/officeart/2011/layout/HexagonRadial"/>
    <dgm:cxn modelId="{A2A578FC-EE6F-4CEC-AF95-806EB7D63B7B}" type="presParOf" srcId="{95DF6E05-972C-47E7-9D4C-EA6D44A3908C}" destId="{6B5F0682-D143-4218-A425-7FEA9A5D05EB}" srcOrd="0" destOrd="0" presId="urn:microsoft.com/office/officeart/2011/layout/HexagonRadial"/>
    <dgm:cxn modelId="{6805B56A-37E0-44DE-BD7D-BA5D5F3F0289}" type="presParOf" srcId="{6B99D7FF-2DD6-41F2-BBC1-A1040F249B08}" destId="{ABE63A4C-6241-434B-8323-B302CE2BC437}" srcOrd="2" destOrd="0" presId="urn:microsoft.com/office/officeart/2011/layout/HexagonRadial"/>
    <dgm:cxn modelId="{FE47E5CD-0DFD-4892-A1F8-D58696852AB1}" type="presParOf" srcId="{6B99D7FF-2DD6-41F2-BBC1-A1040F249B08}" destId="{679DDF39-BE24-450C-8289-EB52708AC9D7}" srcOrd="3" destOrd="0" presId="urn:microsoft.com/office/officeart/2011/layout/HexagonRadial"/>
    <dgm:cxn modelId="{DF5AB474-6E71-4A53-94E3-781D463C9E03}" type="presParOf" srcId="{679DDF39-BE24-450C-8289-EB52708AC9D7}" destId="{E566CD3F-2CC6-45C3-B836-8B0AA66E81F0}" srcOrd="0" destOrd="0" presId="urn:microsoft.com/office/officeart/2011/layout/HexagonRadial"/>
    <dgm:cxn modelId="{0F682EA1-11CD-4C40-8335-DFEA164510D1}" type="presParOf" srcId="{6B99D7FF-2DD6-41F2-BBC1-A1040F249B08}" destId="{75010E5E-03C9-491F-B5AE-41BF7A594137}" srcOrd="4" destOrd="0" presId="urn:microsoft.com/office/officeart/2011/layout/HexagonRadial"/>
    <dgm:cxn modelId="{C650A83F-AF99-4F79-A8BD-0AAA553BE95E}" type="presParOf" srcId="{6B99D7FF-2DD6-41F2-BBC1-A1040F249B08}" destId="{CFEF9F5B-3B7C-4313-88D6-2755BC59A9D6}" srcOrd="5" destOrd="0" presId="urn:microsoft.com/office/officeart/2011/layout/HexagonRadial"/>
    <dgm:cxn modelId="{3EEC1DB7-5995-44E7-BE74-797DAF1CE5EE}" type="presParOf" srcId="{CFEF9F5B-3B7C-4313-88D6-2755BC59A9D6}" destId="{5DAC2D41-5E2D-4419-AA2C-F692D30CFCCF}" srcOrd="0" destOrd="0" presId="urn:microsoft.com/office/officeart/2011/layout/HexagonRadial"/>
    <dgm:cxn modelId="{37120F71-2D01-44A1-BA66-CFEA517AE2F0}" type="presParOf" srcId="{6B99D7FF-2DD6-41F2-BBC1-A1040F249B08}" destId="{D7D51152-DA14-463E-AC90-2426E4EBC999}" srcOrd="6" destOrd="0" presId="urn:microsoft.com/office/officeart/2011/layout/HexagonRadial"/>
    <dgm:cxn modelId="{CA148A68-07C5-4E19-974A-8A4F3F8D8369}" type="presParOf" srcId="{6B99D7FF-2DD6-41F2-BBC1-A1040F249B08}" destId="{8B73D157-821D-4269-8C02-6DD20BBDBE93}" srcOrd="7" destOrd="0" presId="urn:microsoft.com/office/officeart/2011/layout/HexagonRadial"/>
    <dgm:cxn modelId="{E34A218F-6EC7-4A92-A0A5-C03982658468}" type="presParOf" srcId="{8B73D157-821D-4269-8C02-6DD20BBDBE93}" destId="{9725AE22-7203-4FDA-88FF-03C357FDFAB3}" srcOrd="0" destOrd="0" presId="urn:microsoft.com/office/officeart/2011/layout/HexagonRadial"/>
    <dgm:cxn modelId="{A295435B-B586-4DAF-A053-BF1E25E24215}" type="presParOf" srcId="{6B99D7FF-2DD6-41F2-BBC1-A1040F249B08}" destId="{A60EA2C3-3A0A-49CF-A44F-869C34134DB8}" srcOrd="8" destOrd="0" presId="urn:microsoft.com/office/officeart/2011/layout/HexagonRadial"/>
    <dgm:cxn modelId="{66EA80D2-6A36-4139-BE1D-EF75EF2A28AD}" type="presParOf" srcId="{6B99D7FF-2DD6-41F2-BBC1-A1040F249B08}" destId="{9EBF7B60-CE96-406F-B222-99C86A2B834C}" srcOrd="9" destOrd="0" presId="urn:microsoft.com/office/officeart/2011/layout/HexagonRadial"/>
    <dgm:cxn modelId="{1E26AADB-7AA2-4455-BBE1-8A0B861827D6}" type="presParOf" srcId="{9EBF7B60-CE96-406F-B222-99C86A2B834C}" destId="{53D4DBAD-85D5-479A-864B-F8B02DCE437F}" srcOrd="0" destOrd="0" presId="urn:microsoft.com/office/officeart/2011/layout/HexagonRadial"/>
    <dgm:cxn modelId="{FF9141B2-7354-430F-9EE6-FAA6CAD8926D}" type="presParOf" srcId="{6B99D7FF-2DD6-41F2-BBC1-A1040F249B08}" destId="{8972F80F-DD5A-4B69-9E26-615CD8029D98}" srcOrd="10" destOrd="0" presId="urn:microsoft.com/office/officeart/2011/layout/HexagonRadial"/>
    <dgm:cxn modelId="{2BEAA4EA-3448-4911-9BF1-0BDC53EEAE97}" type="presParOf" srcId="{6B99D7FF-2DD6-41F2-BBC1-A1040F249B08}" destId="{2423E25B-49BF-4109-92FC-5D6663BE3562}" srcOrd="11" destOrd="0" presId="urn:microsoft.com/office/officeart/2011/layout/HexagonRadial"/>
    <dgm:cxn modelId="{64CC142A-5947-48DA-80BC-CEE745DFA82A}" type="presParOf" srcId="{2423E25B-49BF-4109-92FC-5D6663BE3562}" destId="{5F677A79-3DF9-48C6-AD13-3ABD4036DC22}" srcOrd="0" destOrd="0" presId="urn:microsoft.com/office/officeart/2011/layout/HexagonRadial"/>
    <dgm:cxn modelId="{BACA1AB1-C0F1-41B2-BB65-7F8BAFBDEFE3}" type="presParOf" srcId="{6B99D7FF-2DD6-41F2-BBC1-A1040F249B08}" destId="{6FA45790-39DD-49F3-A747-E1AF60829517}" srcOrd="12" destOrd="0" presId="urn:microsoft.com/office/officeart/2011/layout/HexagonRadial"/>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28D08-9C48-4134-BA79-132B8342363C}">
      <dsp:nvSpPr>
        <dsp:cNvPr id="0" name=""/>
        <dsp:cNvSpPr/>
      </dsp:nvSpPr>
      <dsp:spPr>
        <a:xfrm>
          <a:off x="2033120" y="1828807"/>
          <a:ext cx="2324493" cy="2010781"/>
        </a:xfrm>
        <a:prstGeom prst="hexagon">
          <a:avLst>
            <a:gd name="adj" fmla="val 28570"/>
            <a:gd name="vf" fmla="val 115470"/>
          </a:avLst>
        </a:prstGeom>
        <a:solidFill>
          <a:srgbClr val="1EBE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CYP / family needs not being met;  interests not being satisfied</a:t>
          </a:r>
        </a:p>
      </dsp:txBody>
      <dsp:txXfrm>
        <a:off x="2418321" y="2162022"/>
        <a:ext cx="1554091" cy="1344351"/>
      </dsp:txXfrm>
    </dsp:sp>
    <dsp:sp modelId="{E566CD3F-2CC6-45C3-B836-8B0AA66E81F0}">
      <dsp:nvSpPr>
        <dsp:cNvPr id="0" name=""/>
        <dsp:cNvSpPr/>
      </dsp:nvSpPr>
      <dsp:spPr>
        <a:xfrm>
          <a:off x="3488699" y="866784"/>
          <a:ext cx="877024" cy="755672"/>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ABE63A4C-6241-434B-8323-B302CE2BC437}">
      <dsp:nvSpPr>
        <dsp:cNvPr id="0" name=""/>
        <dsp:cNvSpPr/>
      </dsp:nvSpPr>
      <dsp:spPr>
        <a:xfrm>
          <a:off x="2247239" y="0"/>
          <a:ext cx="1904906" cy="1647967"/>
        </a:xfrm>
        <a:prstGeom prst="hexagon">
          <a:avLst>
            <a:gd name="adj" fmla="val 28570"/>
            <a:gd name="vf" fmla="val 115470"/>
          </a:avLst>
        </a:prstGeom>
        <a:solidFill>
          <a:srgbClr val="FD7C7C">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Poverty and other inequities</a:t>
          </a:r>
        </a:p>
      </dsp:txBody>
      <dsp:txXfrm>
        <a:off x="2562923" y="273103"/>
        <a:ext cx="1273538" cy="1101761"/>
      </dsp:txXfrm>
    </dsp:sp>
    <dsp:sp modelId="{5DAC2D41-5E2D-4419-AA2C-F692D30CFCCF}">
      <dsp:nvSpPr>
        <dsp:cNvPr id="0" name=""/>
        <dsp:cNvSpPr/>
      </dsp:nvSpPr>
      <dsp:spPr>
        <a:xfrm>
          <a:off x="4512255" y="2279490"/>
          <a:ext cx="877024" cy="755672"/>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75010E5E-03C9-491F-B5AE-41BF7A594137}">
      <dsp:nvSpPr>
        <dsp:cNvPr id="0" name=""/>
        <dsp:cNvSpPr/>
      </dsp:nvSpPr>
      <dsp:spPr>
        <a:xfrm>
          <a:off x="3994259" y="1013610"/>
          <a:ext cx="1904906" cy="1647967"/>
        </a:xfrm>
        <a:prstGeom prst="hexagon">
          <a:avLst>
            <a:gd name="adj" fmla="val 28570"/>
            <a:gd name="vf" fmla="val 115470"/>
          </a:avLst>
        </a:prstGeom>
        <a:solidFill>
          <a:srgbClr val="FD7C7C">
            <a:hueOff val="2327155"/>
            <a:satOff val="-13908"/>
            <a:lumOff val="-2784"/>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Intergenerational beliefs and value systems (about education / attendance)</a:t>
          </a:r>
        </a:p>
      </dsp:txBody>
      <dsp:txXfrm>
        <a:off x="4309943" y="1286713"/>
        <a:ext cx="1273538" cy="1101761"/>
      </dsp:txXfrm>
    </dsp:sp>
    <dsp:sp modelId="{9725AE22-7203-4FDA-88FF-03C357FDFAB3}">
      <dsp:nvSpPr>
        <dsp:cNvPr id="0" name=""/>
        <dsp:cNvSpPr/>
      </dsp:nvSpPr>
      <dsp:spPr>
        <a:xfrm>
          <a:off x="3801227" y="3874169"/>
          <a:ext cx="877024" cy="755672"/>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D7D51152-DA14-463E-AC90-2426E4EBC999}">
      <dsp:nvSpPr>
        <dsp:cNvPr id="0" name=""/>
        <dsp:cNvSpPr/>
      </dsp:nvSpPr>
      <dsp:spPr>
        <a:xfrm>
          <a:off x="3994259" y="3006251"/>
          <a:ext cx="1904906" cy="1647967"/>
        </a:xfrm>
        <a:prstGeom prst="hexagon">
          <a:avLst>
            <a:gd name="adj" fmla="val 28570"/>
            <a:gd name="vf" fmla="val 115470"/>
          </a:avLst>
        </a:prstGeom>
        <a:solidFill>
          <a:srgbClr val="FD7C7C">
            <a:hueOff val="4654310"/>
            <a:satOff val="-27816"/>
            <a:lumOff val="-5569"/>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Parental ability to develop resilience in their child/ren</a:t>
          </a:r>
        </a:p>
      </dsp:txBody>
      <dsp:txXfrm>
        <a:off x="4309943" y="3279354"/>
        <a:ext cx="1273538" cy="1101761"/>
      </dsp:txXfrm>
    </dsp:sp>
    <dsp:sp modelId="{53D4DBAD-85D5-479A-864B-F8B02DCE437F}">
      <dsp:nvSpPr>
        <dsp:cNvPr id="0" name=""/>
        <dsp:cNvSpPr/>
      </dsp:nvSpPr>
      <dsp:spPr>
        <a:xfrm>
          <a:off x="2037445" y="4039703"/>
          <a:ext cx="877024" cy="755672"/>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A60EA2C3-3A0A-49CF-A44F-869C34134DB8}">
      <dsp:nvSpPr>
        <dsp:cNvPr id="0" name=""/>
        <dsp:cNvSpPr/>
      </dsp:nvSpPr>
      <dsp:spPr>
        <a:xfrm>
          <a:off x="2247239" y="4020995"/>
          <a:ext cx="1904906" cy="1647967"/>
        </a:xfrm>
        <a:prstGeom prst="hexagon">
          <a:avLst>
            <a:gd name="adj" fmla="val 28570"/>
            <a:gd name="vf" fmla="val 115470"/>
          </a:avLst>
        </a:prstGeom>
        <a:solidFill>
          <a:srgbClr val="FD7C7C">
            <a:hueOff val="6981466"/>
            <a:satOff val="-41725"/>
            <a:lumOff val="-8353"/>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Lack of safety and care in the system</a:t>
          </a:r>
        </a:p>
      </dsp:txBody>
      <dsp:txXfrm>
        <a:off x="2562923" y="4294098"/>
        <a:ext cx="1273538" cy="1101761"/>
      </dsp:txXfrm>
    </dsp:sp>
    <dsp:sp modelId="{5F677A79-3DF9-48C6-AD13-3ABD4036DC22}">
      <dsp:nvSpPr>
        <dsp:cNvPr id="0" name=""/>
        <dsp:cNvSpPr/>
      </dsp:nvSpPr>
      <dsp:spPr>
        <a:xfrm>
          <a:off x="997128" y="2627564"/>
          <a:ext cx="877024" cy="755672"/>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8972F80F-DD5A-4B69-9E26-615CD8029D98}">
      <dsp:nvSpPr>
        <dsp:cNvPr id="0" name=""/>
        <dsp:cNvSpPr/>
      </dsp:nvSpPr>
      <dsp:spPr>
        <a:xfrm>
          <a:off x="492109" y="3007384"/>
          <a:ext cx="1904906" cy="1647967"/>
        </a:xfrm>
        <a:prstGeom prst="hexagon">
          <a:avLst>
            <a:gd name="adj" fmla="val 28570"/>
            <a:gd name="vf" fmla="val 115470"/>
          </a:avLst>
        </a:prstGeom>
        <a:solidFill>
          <a:srgbClr val="FD7C7C">
            <a:hueOff val="9308621"/>
            <a:satOff val="-55633"/>
            <a:lumOff val="-11138"/>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Social contract between parents and schools ‘broken’ post-COVID</a:t>
          </a:r>
        </a:p>
      </dsp:txBody>
      <dsp:txXfrm>
        <a:off x="807793" y="3280487"/>
        <a:ext cx="1273538" cy="1101761"/>
      </dsp:txXfrm>
    </dsp:sp>
    <dsp:sp modelId="{6FA45790-39DD-49F3-A747-E1AF60829517}">
      <dsp:nvSpPr>
        <dsp:cNvPr id="0" name=""/>
        <dsp:cNvSpPr/>
      </dsp:nvSpPr>
      <dsp:spPr>
        <a:xfrm>
          <a:off x="492109" y="1011342"/>
          <a:ext cx="1904906" cy="1647967"/>
        </a:xfrm>
        <a:prstGeom prst="hexagon">
          <a:avLst>
            <a:gd name="adj" fmla="val 28570"/>
            <a:gd name="vf" fmla="val 115470"/>
          </a:avLst>
        </a:prstGeom>
        <a:solidFill>
          <a:srgbClr val="FD7C7C">
            <a:hueOff val="11635776"/>
            <a:satOff val="-69541"/>
            <a:lumOff val="-13922"/>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Gill Sans Nova"/>
              <a:ea typeface="+mn-ea"/>
              <a:cs typeface="+mn-cs"/>
            </a:rPr>
            <a:t>Lack of access to education; demands in school (e.g., for equipment)</a:t>
          </a:r>
        </a:p>
      </dsp:txBody>
      <dsp:txXfrm>
        <a:off x="807793" y="1284445"/>
        <a:ext cx="1273538" cy="11017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28D08-9C48-4134-BA79-132B8342363C}">
      <dsp:nvSpPr>
        <dsp:cNvPr id="0" name=""/>
        <dsp:cNvSpPr/>
      </dsp:nvSpPr>
      <dsp:spPr>
        <a:xfrm>
          <a:off x="2860002" y="1828381"/>
          <a:ext cx="2323952" cy="2010313"/>
        </a:xfrm>
        <a:prstGeom prst="hexagon">
          <a:avLst>
            <a:gd name="adj" fmla="val 28570"/>
            <a:gd name="vf" fmla="val 115470"/>
          </a:avLst>
        </a:prstGeom>
        <a:solidFill>
          <a:srgbClr val="1EBE9B">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Short-, medium and long-term consequences if a child / young person cannot attend well….</a:t>
          </a:r>
        </a:p>
      </dsp:txBody>
      <dsp:txXfrm>
        <a:off x="3245113" y="2161518"/>
        <a:ext cx="1553730" cy="1344039"/>
      </dsp:txXfrm>
    </dsp:sp>
    <dsp:sp modelId="{E566CD3F-2CC6-45C3-B836-8B0AA66E81F0}">
      <dsp:nvSpPr>
        <dsp:cNvPr id="0" name=""/>
        <dsp:cNvSpPr/>
      </dsp:nvSpPr>
      <dsp:spPr>
        <a:xfrm>
          <a:off x="4315243" y="866582"/>
          <a:ext cx="876820" cy="755496"/>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ABE63A4C-6241-434B-8323-B302CE2BC437}">
      <dsp:nvSpPr>
        <dsp:cNvPr id="0" name=""/>
        <dsp:cNvSpPr/>
      </dsp:nvSpPr>
      <dsp:spPr>
        <a:xfrm>
          <a:off x="3074071" y="0"/>
          <a:ext cx="1904462" cy="1647584"/>
        </a:xfrm>
        <a:prstGeom prst="hexagon">
          <a:avLst>
            <a:gd name="adj" fmla="val 28570"/>
            <a:gd name="vf" fmla="val 115470"/>
          </a:avLst>
        </a:prstGeom>
        <a:solidFill>
          <a:srgbClr val="FD7C7C">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Risk of exploitation and lack of safety for CYP</a:t>
          </a:r>
        </a:p>
      </dsp:txBody>
      <dsp:txXfrm>
        <a:off x="3389681" y="273040"/>
        <a:ext cx="1273242" cy="1101504"/>
      </dsp:txXfrm>
    </dsp:sp>
    <dsp:sp modelId="{5DAC2D41-5E2D-4419-AA2C-F692D30CFCCF}">
      <dsp:nvSpPr>
        <dsp:cNvPr id="0" name=""/>
        <dsp:cNvSpPr/>
      </dsp:nvSpPr>
      <dsp:spPr>
        <a:xfrm>
          <a:off x="5338561" y="2278959"/>
          <a:ext cx="876820" cy="755496"/>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75010E5E-03C9-491F-B5AE-41BF7A594137}">
      <dsp:nvSpPr>
        <dsp:cNvPr id="0" name=""/>
        <dsp:cNvSpPr/>
      </dsp:nvSpPr>
      <dsp:spPr>
        <a:xfrm>
          <a:off x="4820685" y="1013374"/>
          <a:ext cx="1904462" cy="1647584"/>
        </a:xfrm>
        <a:prstGeom prst="hexagon">
          <a:avLst>
            <a:gd name="adj" fmla="val 28570"/>
            <a:gd name="vf" fmla="val 115470"/>
          </a:avLst>
        </a:prstGeom>
        <a:solidFill>
          <a:srgbClr val="FD7C7C">
            <a:hueOff val="2327155"/>
            <a:satOff val="-13908"/>
            <a:lumOff val="-2784"/>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Educational outcomes could suffer</a:t>
          </a:r>
        </a:p>
      </dsp:txBody>
      <dsp:txXfrm>
        <a:off x="5136295" y="1286414"/>
        <a:ext cx="1273242" cy="1101504"/>
      </dsp:txXfrm>
    </dsp:sp>
    <dsp:sp modelId="{9725AE22-7203-4FDA-88FF-03C357FDFAB3}">
      <dsp:nvSpPr>
        <dsp:cNvPr id="0" name=""/>
        <dsp:cNvSpPr/>
      </dsp:nvSpPr>
      <dsp:spPr>
        <a:xfrm>
          <a:off x="4627698" y="3873267"/>
          <a:ext cx="876820" cy="755496"/>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D7D51152-DA14-463E-AC90-2426E4EBC999}">
      <dsp:nvSpPr>
        <dsp:cNvPr id="0" name=""/>
        <dsp:cNvSpPr/>
      </dsp:nvSpPr>
      <dsp:spPr>
        <a:xfrm>
          <a:off x="4820685" y="3005551"/>
          <a:ext cx="1904462" cy="1647584"/>
        </a:xfrm>
        <a:prstGeom prst="hexagon">
          <a:avLst>
            <a:gd name="adj" fmla="val 28570"/>
            <a:gd name="vf" fmla="val 115470"/>
          </a:avLst>
        </a:prstGeom>
        <a:solidFill>
          <a:srgbClr val="FD7C7C">
            <a:hueOff val="4654310"/>
            <a:satOff val="-27816"/>
            <a:lumOff val="-5569"/>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Social isolation / negative health and wellbeing</a:t>
          </a:r>
        </a:p>
      </dsp:txBody>
      <dsp:txXfrm>
        <a:off x="5136295" y="3278591"/>
        <a:ext cx="1273242" cy="1101504"/>
      </dsp:txXfrm>
    </dsp:sp>
    <dsp:sp modelId="{53D4DBAD-85D5-479A-864B-F8B02DCE437F}">
      <dsp:nvSpPr>
        <dsp:cNvPr id="0" name=""/>
        <dsp:cNvSpPr/>
      </dsp:nvSpPr>
      <dsp:spPr>
        <a:xfrm>
          <a:off x="2864326" y="4038763"/>
          <a:ext cx="876820" cy="755496"/>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A60EA2C3-3A0A-49CF-A44F-869C34134DB8}">
      <dsp:nvSpPr>
        <dsp:cNvPr id="0" name=""/>
        <dsp:cNvSpPr/>
      </dsp:nvSpPr>
      <dsp:spPr>
        <a:xfrm>
          <a:off x="3074071" y="4020059"/>
          <a:ext cx="1904462" cy="1647584"/>
        </a:xfrm>
        <a:prstGeom prst="hexagon">
          <a:avLst>
            <a:gd name="adj" fmla="val 28570"/>
            <a:gd name="vf" fmla="val 115470"/>
          </a:avLst>
        </a:prstGeom>
        <a:solidFill>
          <a:srgbClr val="FD7C7C">
            <a:hueOff val="6981466"/>
            <a:satOff val="-41725"/>
            <a:lumOff val="-8353"/>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Impact on parents if CYP needs not being met</a:t>
          </a:r>
        </a:p>
      </dsp:txBody>
      <dsp:txXfrm>
        <a:off x="3389681" y="4293099"/>
        <a:ext cx="1273242" cy="1101504"/>
      </dsp:txXfrm>
    </dsp:sp>
    <dsp:sp modelId="{5F677A79-3DF9-48C6-AD13-3ABD4036DC22}">
      <dsp:nvSpPr>
        <dsp:cNvPr id="0" name=""/>
        <dsp:cNvSpPr/>
      </dsp:nvSpPr>
      <dsp:spPr>
        <a:xfrm>
          <a:off x="1824251" y="2626952"/>
          <a:ext cx="876820" cy="755496"/>
        </a:xfrm>
        <a:prstGeom prst="hexagon">
          <a:avLst>
            <a:gd name="adj" fmla="val 28900"/>
            <a:gd name="vf" fmla="val 115470"/>
          </a:avLst>
        </a:prstGeom>
        <a:solidFill>
          <a:srgbClr val="FD7C7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8972F80F-DD5A-4B69-9E26-615CD8029D98}">
      <dsp:nvSpPr>
        <dsp:cNvPr id="0" name=""/>
        <dsp:cNvSpPr/>
      </dsp:nvSpPr>
      <dsp:spPr>
        <a:xfrm>
          <a:off x="1319349" y="3006685"/>
          <a:ext cx="1904462" cy="1647584"/>
        </a:xfrm>
        <a:prstGeom prst="hexagon">
          <a:avLst>
            <a:gd name="adj" fmla="val 28570"/>
            <a:gd name="vf" fmla="val 115470"/>
          </a:avLst>
        </a:prstGeom>
        <a:solidFill>
          <a:srgbClr val="FD7C7C">
            <a:hueOff val="9308621"/>
            <a:satOff val="-55633"/>
            <a:lumOff val="-11138"/>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School staff feeling extra burden</a:t>
          </a:r>
        </a:p>
      </dsp:txBody>
      <dsp:txXfrm>
        <a:off x="1634959" y="3279725"/>
        <a:ext cx="1273242" cy="1101504"/>
      </dsp:txXfrm>
    </dsp:sp>
    <dsp:sp modelId="{6FA45790-39DD-49F3-A747-E1AF60829517}">
      <dsp:nvSpPr>
        <dsp:cNvPr id="0" name=""/>
        <dsp:cNvSpPr/>
      </dsp:nvSpPr>
      <dsp:spPr>
        <a:xfrm>
          <a:off x="1319349" y="1011107"/>
          <a:ext cx="1904462" cy="1647584"/>
        </a:xfrm>
        <a:prstGeom prst="hexagon">
          <a:avLst>
            <a:gd name="adj" fmla="val 28570"/>
            <a:gd name="vf" fmla="val 115470"/>
          </a:avLst>
        </a:prstGeom>
        <a:solidFill>
          <a:srgbClr val="FD7C7C">
            <a:hueOff val="11635776"/>
            <a:satOff val="-69541"/>
            <a:lumOff val="-13922"/>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Gill Sans Nova"/>
              <a:ea typeface="+mn-ea"/>
              <a:cs typeface="+mn-cs"/>
            </a:rPr>
            <a:t>Longer term economic impacts (missed life chances / potential unrealised)</a:t>
          </a:r>
        </a:p>
      </dsp:txBody>
      <dsp:txXfrm>
        <a:off x="1634959" y="1284147"/>
        <a:ext cx="1273242" cy="1101504"/>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en-GB" dirty="0"/>
          </a:p>
        </p:txBody>
      </p:sp>
      <p:sp>
        <p:nvSpPr>
          <p:cNvPr id="3" name="Date Placeholder 2"/>
          <p:cNvSpPr>
            <a:spLocks noGrp="1"/>
          </p:cNvSpPr>
          <p:nvPr>
            <p:ph type="dt" idx="1"/>
          </p:nvPr>
        </p:nvSpPr>
        <p:spPr>
          <a:xfrm>
            <a:off x="3888210" y="0"/>
            <a:ext cx="2974552" cy="501560"/>
          </a:xfrm>
          <a:prstGeom prst="rect">
            <a:avLst/>
          </a:prstGeom>
        </p:spPr>
        <p:txBody>
          <a:bodyPr vert="horz" lIns="96341" tIns="48171" rIns="96341" bIns="48171" rtlCol="0"/>
          <a:lstStyle>
            <a:lvl1pPr algn="r">
              <a:defRPr sz="1300"/>
            </a:lvl1pPr>
          </a:lstStyle>
          <a:p>
            <a:fld id="{4D5B8211-AF60-46C2-AC41-6D2CF54669AC}" type="datetimeFigureOut">
              <a:rPr lang="en-GB" smtClean="0"/>
              <a:t>21/12/2023</a:t>
            </a:fld>
            <a:endParaRPr lang="en-GB" dirty="0"/>
          </a:p>
        </p:txBody>
      </p:sp>
      <p:sp>
        <p:nvSpPr>
          <p:cNvPr id="4" name="Slide Image Placeholder 3"/>
          <p:cNvSpPr>
            <a:spLocks noGrp="1" noRot="1" noChangeAspect="1"/>
          </p:cNvSpPr>
          <p:nvPr>
            <p:ph type="sldImg" idx="2"/>
          </p:nvPr>
        </p:nvSpPr>
        <p:spPr>
          <a:xfrm>
            <a:off x="434975" y="1249363"/>
            <a:ext cx="5994400" cy="3373437"/>
          </a:xfrm>
          <a:prstGeom prst="rect">
            <a:avLst/>
          </a:prstGeom>
          <a:noFill/>
          <a:ln w="12700">
            <a:solidFill>
              <a:prstClr val="black"/>
            </a:solidFill>
          </a:ln>
        </p:spPr>
        <p:txBody>
          <a:bodyPr vert="horz" lIns="96341" tIns="48171" rIns="96341" bIns="48171" rtlCol="0" anchor="ctr"/>
          <a:lstStyle/>
          <a:p>
            <a:endParaRPr lang="en-GB" dirty="0"/>
          </a:p>
        </p:txBody>
      </p:sp>
      <p:sp>
        <p:nvSpPr>
          <p:cNvPr id="5" name="Notes Placeholder 4"/>
          <p:cNvSpPr>
            <a:spLocks noGrp="1"/>
          </p:cNvSpPr>
          <p:nvPr>
            <p:ph type="body" sz="quarter" idx="3"/>
          </p:nvPr>
        </p:nvSpPr>
        <p:spPr>
          <a:xfrm>
            <a:off x="686435" y="4810810"/>
            <a:ext cx="5491480" cy="3936117"/>
          </a:xfrm>
          <a:prstGeom prst="rect">
            <a:avLst/>
          </a:prstGeom>
        </p:spPr>
        <p:txBody>
          <a:bodyPr vert="horz" lIns="96341" tIns="48171" rIns="96341" bIns="481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4929"/>
            <a:ext cx="2974552" cy="501559"/>
          </a:xfrm>
          <a:prstGeom prst="rect">
            <a:avLst/>
          </a:prstGeom>
        </p:spPr>
        <p:txBody>
          <a:bodyPr vert="horz" lIns="96341" tIns="48171" rIns="96341" bIns="481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88210" y="9494929"/>
            <a:ext cx="2974552" cy="501559"/>
          </a:xfrm>
          <a:prstGeom prst="rect">
            <a:avLst/>
          </a:prstGeom>
        </p:spPr>
        <p:txBody>
          <a:bodyPr vert="horz" lIns="96341" tIns="48171" rIns="96341" bIns="48171" rtlCol="0" anchor="b"/>
          <a:lstStyle>
            <a:lvl1pPr algn="r">
              <a:defRPr sz="1300"/>
            </a:lvl1pPr>
          </a:lstStyle>
          <a:p>
            <a:fld id="{4084724A-D521-4061-905A-0B32004C0B61}" type="slidenum">
              <a:rPr lang="en-GB" smtClean="0"/>
              <a:t>‹#›</a:t>
            </a:fld>
            <a:endParaRPr lang="en-GB" dirty="0"/>
          </a:p>
        </p:txBody>
      </p:sp>
    </p:spTree>
    <p:extLst>
      <p:ext uri="{BB962C8B-B14F-4D97-AF65-F5344CB8AC3E}">
        <p14:creationId xmlns:p14="http://schemas.microsoft.com/office/powerpoint/2010/main" val="1012233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3412">
              <a:defRPr/>
            </a:pPr>
            <a:r>
              <a:rPr lang="en-GB" dirty="0"/>
              <a:t>Paragraph 1 evidence: </a:t>
            </a:r>
            <a:r>
              <a:rPr lang="en-GB" sz="1300" dirty="0">
                <a:latin typeface="Calibri" panose="020F0502020204030204" pitchFamily="34" charset="0"/>
                <a:ea typeface="Calibri" panose="020F0502020204030204" pitchFamily="34" charset="0"/>
                <a:cs typeface="Times New Roman" panose="02020603050405020304" pitchFamily="18" charset="0"/>
              </a:rPr>
              <a:t>(national inquiry).</a:t>
            </a:r>
          </a:p>
          <a:p>
            <a:r>
              <a:rPr lang="en-GB" dirty="0"/>
              <a:t>Quote about ‘feckless’ - </a:t>
            </a:r>
            <a:r>
              <a:rPr lang="en-GB" sz="1300" dirty="0">
                <a:latin typeface="Calibri" panose="020F0502020204030204" pitchFamily="34" charset="0"/>
                <a:ea typeface="Calibri" panose="020F0502020204030204" pitchFamily="34" charset="0"/>
                <a:cs typeface="Times New Roman" panose="02020603050405020304" pitchFamily="18" charset="0"/>
              </a:rPr>
              <a:t>national inquiry oral evidence session</a:t>
            </a:r>
          </a:p>
          <a:p>
            <a:endParaRPr lang="en-GB" sz="1300" dirty="0">
              <a:latin typeface="Calibri" panose="020F0502020204030204" pitchFamily="34" charset="0"/>
              <a:cs typeface="Times New Roman" panose="02020603050405020304" pitchFamily="18" charset="0"/>
            </a:endParaRPr>
          </a:p>
          <a:p>
            <a:r>
              <a:rPr lang="en-GB" sz="1300" dirty="0">
                <a:latin typeface="Calibri" panose="020F0502020204030204" pitchFamily="34" charset="0"/>
                <a:cs typeface="Times New Roman" panose="02020603050405020304" pitchFamily="18" charset="0"/>
              </a:rPr>
              <a:t>Wider determinants:</a:t>
            </a:r>
          </a:p>
          <a:p>
            <a:r>
              <a:rPr lang="en-GB" sz="1300" dirty="0">
                <a:latin typeface="Calibri" panose="020F0502020204030204" pitchFamily="34" charset="0"/>
                <a:cs typeface="Times New Roman" panose="02020603050405020304" pitchFamily="18" charset="0"/>
              </a:rPr>
              <a:t>This means understanding the wider determinants of circumstance on each child’s/family’s economic and social situation as well their relative access to opportunity and equity. </a:t>
            </a:r>
          </a:p>
          <a:p>
            <a:endParaRPr lang="en-GB" sz="1300" dirty="0">
              <a:latin typeface="Calibri" panose="020F0502020204030204" pitchFamily="34" charset="0"/>
              <a:cs typeface="Times New Roman" panose="02020603050405020304" pitchFamily="18" charset="0"/>
            </a:endParaRPr>
          </a:p>
          <a:p>
            <a:r>
              <a:rPr lang="en-GB" sz="1300" b="1" dirty="0">
                <a:latin typeface="Calibri" panose="020F0502020204030204" pitchFamily="34" charset="0"/>
                <a:cs typeface="Times New Roman" panose="02020603050405020304" pitchFamily="18" charset="0"/>
              </a:rPr>
              <a:t>Please see detailed ToC slide deck for further information about the problem statement and how the Steering Group arrived at a point of consensus.</a:t>
            </a:r>
            <a:endParaRPr lang="en-GB" b="1" dirty="0"/>
          </a:p>
        </p:txBody>
      </p:sp>
      <p:sp>
        <p:nvSpPr>
          <p:cNvPr id="4" name="Slide Number Placeholder 3"/>
          <p:cNvSpPr>
            <a:spLocks noGrp="1"/>
          </p:cNvSpPr>
          <p:nvPr>
            <p:ph type="sldNum" sz="quarter" idx="5"/>
          </p:nvPr>
        </p:nvSpPr>
        <p:spPr/>
        <p:txBody>
          <a:bodyPr/>
          <a:lstStyle/>
          <a:p>
            <a:fld id="{4084724A-D521-4061-905A-0B32004C0B61}" type="slidenum">
              <a:rPr lang="en-GB" smtClean="0"/>
              <a:t>1</a:t>
            </a:fld>
            <a:endParaRPr lang="en-GB" dirty="0"/>
          </a:p>
        </p:txBody>
      </p:sp>
    </p:spTree>
    <p:extLst>
      <p:ext uri="{BB962C8B-B14F-4D97-AF65-F5344CB8AC3E}">
        <p14:creationId xmlns:p14="http://schemas.microsoft.com/office/powerpoint/2010/main" val="125937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914400" eaLnBrk="1" fontAlgn="auto" hangingPunct="1">
              <a:spcBef>
                <a:spcPts val="0"/>
              </a:spcBef>
              <a:spcAft>
                <a:spcPts val="0"/>
              </a:spcAft>
            </a:pPr>
            <a:r>
              <a:rPr lang="en-GB" dirty="0"/>
              <a:t>Colour key</a:t>
            </a:r>
          </a:p>
          <a:p>
            <a:pPr algn="l" defTabSz="914400" eaLnBrk="1" fontAlgn="auto" hangingPunct="1">
              <a:spcBef>
                <a:spcPts val="0"/>
              </a:spcBef>
              <a:spcAft>
                <a:spcPts val="0"/>
              </a:spcAft>
            </a:pPr>
            <a:endParaRPr lang="en-GB" dirty="0"/>
          </a:p>
          <a:p>
            <a:pPr algn="l" defTabSz="914400" eaLnBrk="1" fontAlgn="auto" hangingPunct="1">
              <a:spcBef>
                <a:spcPts val="0"/>
              </a:spcBef>
              <a:spcAft>
                <a:spcPts val="0"/>
              </a:spcAft>
            </a:pPr>
            <a:r>
              <a:rPr lang="en-GB" dirty="0"/>
              <a:t>Dark orange = outcomes for child/ young person</a:t>
            </a:r>
          </a:p>
          <a:p>
            <a:pPr algn="l" defTabSz="914400" eaLnBrk="1" fontAlgn="auto" hangingPunct="1">
              <a:spcBef>
                <a:spcPts val="0"/>
              </a:spcBef>
              <a:spcAft>
                <a:spcPts val="0"/>
              </a:spcAft>
            </a:pPr>
            <a:r>
              <a:rPr lang="en-GB" dirty="0"/>
              <a:t>Light orange = outcomes for family members</a:t>
            </a:r>
          </a:p>
          <a:p>
            <a:pPr algn="l" defTabSz="914400" eaLnBrk="1" fontAlgn="auto" hangingPunct="1">
              <a:spcBef>
                <a:spcPts val="0"/>
              </a:spcBef>
              <a:spcAft>
                <a:spcPts val="0"/>
              </a:spcAft>
            </a:pPr>
            <a:r>
              <a:rPr lang="en-GB" dirty="0"/>
              <a:t>Gold = outcomes common to child, young person and family member</a:t>
            </a:r>
          </a:p>
          <a:p>
            <a:pPr algn="l" defTabSz="914400" eaLnBrk="1" fontAlgn="auto" hangingPunct="1">
              <a:spcBef>
                <a:spcPts val="0"/>
              </a:spcBef>
              <a:spcAft>
                <a:spcPts val="0"/>
              </a:spcAft>
            </a:pPr>
            <a:r>
              <a:rPr lang="en-GB" dirty="0"/>
              <a:t>Green = outcomes for school / college / learning settings (the staff working there / the institution itself)</a:t>
            </a:r>
          </a:p>
          <a:p>
            <a:pPr algn="l" defTabSz="914400" eaLnBrk="1" fontAlgn="auto" hangingPunct="1">
              <a:spcBef>
                <a:spcPts val="0"/>
              </a:spcBef>
              <a:spcAft>
                <a:spcPts val="0"/>
              </a:spcAft>
            </a:pPr>
            <a:r>
              <a:rPr lang="en-GB" dirty="0"/>
              <a:t>Dard blue = outcomes for professional services (including voluntary and community sector services)</a:t>
            </a:r>
          </a:p>
          <a:p>
            <a:pPr algn="l" defTabSz="914400" eaLnBrk="1" fontAlgn="auto" hangingPunct="1">
              <a:spcBef>
                <a:spcPts val="0"/>
              </a:spcBef>
              <a:spcAft>
                <a:spcPts val="0"/>
              </a:spcAft>
            </a:pPr>
            <a:r>
              <a:rPr lang="en-GB" dirty="0"/>
              <a:t>Purple = outcomes for communities also including the voluntary and community sector </a:t>
            </a:r>
          </a:p>
          <a:p>
            <a:pPr algn="l" defTabSz="914400" eaLnBrk="1" fontAlgn="auto" hangingPunct="1">
              <a:spcBef>
                <a:spcPts val="0"/>
              </a:spcBef>
              <a:spcAft>
                <a:spcPts val="0"/>
              </a:spcAft>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03D6D-D86E-474B-9B05-FD90ED648C6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731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084724A-D521-4061-905A-0B32004C0B61}" type="slidenum">
              <a:rPr lang="en-GB" smtClean="0"/>
              <a:t>8</a:t>
            </a:fld>
            <a:endParaRPr lang="en-GB" dirty="0"/>
          </a:p>
        </p:txBody>
      </p:sp>
    </p:spTree>
    <p:extLst>
      <p:ext uri="{BB962C8B-B14F-4D97-AF65-F5344CB8AC3E}">
        <p14:creationId xmlns:p14="http://schemas.microsoft.com/office/powerpoint/2010/main" val="49388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57070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20901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42358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B547-7C87-4BE2-A3FA-C91CD61053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D48D98F-A7CC-4320-B485-01400FD4F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A9EC3FF-1893-43BD-A146-5CFABA805B52}"/>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B8C1412F-17A6-4D6F-B9A6-31EB92515A5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E001BE6A-6BF9-4852-AEF9-564F95A42645}"/>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911338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9F2E8-CD73-4230-B9A3-5263F444F2B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4126BAE-125E-4026-B490-E36B1A80191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C3E510-4501-4496-A5F0-369E9582C3D8}"/>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3354BD94-1E5B-4446-8FB0-AB4B3489D05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114031C-4D95-405A-8438-285E220720C3}"/>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902328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F949-7DE1-4B77-BBAA-C5F450EF4A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AAA5801-AB61-49E0-B070-5F21D8AD3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090E0C-302C-4789-97EE-B2DD45238B52}"/>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74956558-366C-4DF0-AEAE-A4B11F00B5A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07FF9EC-13F1-41C3-B6DE-E8CC15100275}"/>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260774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1F8E2-EE5C-49FF-9FCA-3E57538E23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359788E-8E4D-4D7C-B7F5-ED3CE2F503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FB790DB-D405-463E-94A4-96BB450D2C9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137F648-4370-46DA-B511-58513A86E764}"/>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6" name="Footer Placeholder 5">
            <a:extLst>
              <a:ext uri="{FF2B5EF4-FFF2-40B4-BE49-F238E27FC236}">
                <a16:creationId xmlns:a16="http://schemas.microsoft.com/office/drawing/2014/main" id="{C2DEB4E9-B49A-41A6-B588-C5DFE5EB2FD7}"/>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9E218094-5073-49B7-A49F-CB964897D8F6}"/>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408750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28C3-C5D2-474A-8222-4833DBC80E0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557358E-0E56-4986-8A3A-01D87AFD2B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FED13F-4EFB-4677-9560-8893D4C343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6F002F1-4EDE-4EEC-AA14-770BB4D64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C0455BE-1F7F-4149-8FF7-5F9AD6D51E4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C9F33CC-AFA1-408B-BF6C-39514063CD30}"/>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8" name="Footer Placeholder 7">
            <a:extLst>
              <a:ext uri="{FF2B5EF4-FFF2-40B4-BE49-F238E27FC236}">
                <a16:creationId xmlns:a16="http://schemas.microsoft.com/office/drawing/2014/main" id="{3C4C7227-F4F2-4AE9-A485-2F2A2A6004F8}"/>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71D6F2E2-4213-461B-8C68-9FE5E57296D8}"/>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799103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6471-5F6F-4964-904E-6E210928752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40476EE-24A6-444E-97BA-E65450C68E74}"/>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4" name="Footer Placeholder 3">
            <a:extLst>
              <a:ext uri="{FF2B5EF4-FFF2-40B4-BE49-F238E27FC236}">
                <a16:creationId xmlns:a16="http://schemas.microsoft.com/office/drawing/2014/main" id="{B550F6D0-DABF-4CB4-AEDB-17320CD66A56}"/>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EA2379B7-85C8-4B54-A489-B10458381260}"/>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7228647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DF775-4E3A-4321-9588-D8335C44561B}"/>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3" name="Footer Placeholder 2">
            <a:extLst>
              <a:ext uri="{FF2B5EF4-FFF2-40B4-BE49-F238E27FC236}">
                <a16:creationId xmlns:a16="http://schemas.microsoft.com/office/drawing/2014/main" id="{50191F0E-3BB2-4D77-B36B-DA5E59F6C839}"/>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8F8564F7-C31C-4770-9CD2-F811A5043878}"/>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590252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92F4F-D494-4E38-BF3D-5FC734C4D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8F00E18-500E-42DC-BF91-EC58A8245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1459B28-5EA0-4E45-B008-CE78CF9CF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99FBEA-8074-44DC-AC2C-B485A4AD059E}"/>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6" name="Footer Placeholder 5">
            <a:extLst>
              <a:ext uri="{FF2B5EF4-FFF2-40B4-BE49-F238E27FC236}">
                <a16:creationId xmlns:a16="http://schemas.microsoft.com/office/drawing/2014/main" id="{7E010EA0-356D-4BAF-A0D4-626D373BB660}"/>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0AC21F52-6D6E-4C90-81ED-58D8405ADFDB}"/>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46176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464392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0CB3F-D4EB-48C4-B4FB-E48BF85C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647BD38-451D-4AB0-9575-E26EAA93B1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0B1C6FF7-273E-450B-AE80-C8FBE1AF6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CD5F15-83CA-4683-990B-91B1BDEEC8A0}"/>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6" name="Footer Placeholder 5">
            <a:extLst>
              <a:ext uri="{FF2B5EF4-FFF2-40B4-BE49-F238E27FC236}">
                <a16:creationId xmlns:a16="http://schemas.microsoft.com/office/drawing/2014/main" id="{73D3740E-F1C9-45A6-AD89-4F4FAE21673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F511CDE3-7DE3-4E47-958D-FAD34DDF98C7}"/>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3086979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F0FF-F372-4C09-8C09-F6CA98A4B42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D25F57-A343-40F4-A810-C7AEDB41514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07DA44-0FB5-40A2-B0BF-091CFBDD8B38}"/>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47CF192C-9204-41D7-86F4-2F2FA404A2E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95FA360-C329-4C9F-88B6-BFE9F499BD4E}"/>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198563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A5C7D5-98DB-446D-BB08-8CB96790C4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B28B36D-5DB1-4512-B804-FD8BCDF50D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D60B9E-643B-4E73-9DE9-9CFA523B6E4F}"/>
              </a:ext>
            </a:extLst>
          </p:cNvPr>
          <p:cNvSpPr>
            <a:spLocks noGrp="1"/>
          </p:cNvSpPr>
          <p:nvPr>
            <p:ph type="dt" sz="half" idx="10"/>
          </p:nvPr>
        </p:nvSpPr>
        <p:spPr/>
        <p:txBody>
          <a:body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248024D8-3CEA-4151-9BC0-B1762D411AF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A9BD2952-AD38-416A-8A87-FAE711EADD0D}"/>
              </a:ext>
            </a:extLst>
          </p:cNvPr>
          <p:cNvSpPr>
            <a:spLocks noGrp="1"/>
          </p:cNvSpPr>
          <p:nvPr>
            <p:ph type="sldNum" sz="quarter" idx="12"/>
          </p:nvPr>
        </p:nvSpPr>
        <p:spPr/>
        <p:txBody>
          <a:bodyPr/>
          <a:lstStyle/>
          <a:p>
            <a:fld id="{4E2CF658-2061-478F-B50C-9B787A131F13}" type="slidenum">
              <a:rPr lang="en-IN" smtClean="0"/>
              <a:t>‹#›</a:t>
            </a:fld>
            <a:endParaRPr lang="en-IN" dirty="0"/>
          </a:p>
        </p:txBody>
      </p:sp>
    </p:spTree>
    <p:extLst>
      <p:ext uri="{BB962C8B-B14F-4D97-AF65-F5344CB8AC3E}">
        <p14:creationId xmlns:p14="http://schemas.microsoft.com/office/powerpoint/2010/main" val="2447243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EC89-F33E-497D-A947-B5D0BAF824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D78664D-E3A7-4E04-8693-96AF67745A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FA791A0-BCAB-4488-BCF0-F804A40BA64A}"/>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75D8E98E-D9B8-4C56-B96C-3846BA3621C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76829E7-7C86-4E7A-A30C-7B2D5E7A2C72}"/>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13184928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4B6BE-84BE-44E7-89D1-658B303AC58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07ABABE-EC99-4024-84DA-427E3075A9C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9AC4D2-E9F9-45FF-81A5-8D1BE4E40753}"/>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E5E9B9ED-EB2E-4A96-9790-967703D250D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EAF6973-0B6C-430B-92CE-DB22C7720457}"/>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6379241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A808-0E48-4B64-B265-ED7F872CCD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3F3D4CA-89F0-4D16-A9EC-E4B3525B30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8F28CD-E464-4F90-A88B-93810D725001}"/>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7956A43D-41B6-473E-9695-5259F313E0B8}"/>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FB3DA30-DB95-47CB-B508-6EF72F0EFB44}"/>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6450470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70D8A-32D1-4A3B-9F4E-380A0314F3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FFFB8B-AB85-42CD-803D-13B509C23F9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E8B7B2B-3DC5-41DF-A8F1-BE8718C208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2374408-4327-4230-86BA-1BFE1912EB3A}"/>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6" name="Footer Placeholder 5">
            <a:extLst>
              <a:ext uri="{FF2B5EF4-FFF2-40B4-BE49-F238E27FC236}">
                <a16:creationId xmlns:a16="http://schemas.microsoft.com/office/drawing/2014/main" id="{09CBCE30-C20F-4526-B056-AEF320AE573C}"/>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D1ADDBD3-4CB3-42E8-890E-A80164F853E1}"/>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2707259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C8641-0CBB-4537-BA55-A90B6558439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427CEC4-C8A6-494F-9149-6087384301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8F6963-3C43-49BC-BA1B-169FF72BBF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31E794D-C348-46DF-B378-3F5D80973E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357611D-3406-4EA1-BCE9-978C7C31923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D4DE502-5A54-4520-BE2E-B74510C70613}"/>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8" name="Footer Placeholder 7">
            <a:extLst>
              <a:ext uri="{FF2B5EF4-FFF2-40B4-BE49-F238E27FC236}">
                <a16:creationId xmlns:a16="http://schemas.microsoft.com/office/drawing/2014/main" id="{309A720B-49B0-4A83-81D1-74B3655FED60}"/>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57627329-FA24-4CB9-9640-1915FB230883}"/>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21818340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1A9C1-EEFB-4775-A8D5-E29464685C3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4BF5F2B-05C8-43BD-9AEE-450BF063A87C}"/>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4" name="Footer Placeholder 3">
            <a:extLst>
              <a:ext uri="{FF2B5EF4-FFF2-40B4-BE49-F238E27FC236}">
                <a16:creationId xmlns:a16="http://schemas.microsoft.com/office/drawing/2014/main" id="{1441BDA8-7F26-4247-BEAC-E5295757B31B}"/>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5DE43F4F-59E2-4FC5-A063-F1266A9FB434}"/>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42088062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E170D6-73BD-404C-8127-ECA4246D0BF0}"/>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3" name="Footer Placeholder 2">
            <a:extLst>
              <a:ext uri="{FF2B5EF4-FFF2-40B4-BE49-F238E27FC236}">
                <a16:creationId xmlns:a16="http://schemas.microsoft.com/office/drawing/2014/main" id="{124FF475-D098-47BC-937B-443FF75CDFBC}"/>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33E2FB6D-F763-4EF2-BD60-E68A05C26D1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68142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411763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699C-3AD0-44AF-B07B-8FD4B29EB1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698CCC6-57C9-49A4-A402-4992C8A731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38BF18F-678C-465E-ABDB-5A694A93D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E3FC3C-D20A-4AE9-A671-9D6093027C7E}"/>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6" name="Footer Placeholder 5">
            <a:extLst>
              <a:ext uri="{FF2B5EF4-FFF2-40B4-BE49-F238E27FC236}">
                <a16:creationId xmlns:a16="http://schemas.microsoft.com/office/drawing/2014/main" id="{15BD8D30-1705-4EAD-BF4D-EC9A2C7CE5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128DDBD5-0B03-41CC-9CDC-B93CF7A297F8}"/>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5119160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3882-39BF-44DF-AB14-0A4ADB1275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B69E5FC-1576-49A7-AF87-378131A7D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9FE61E37-A720-4F1E-A7AE-5F2E0363E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1DDAB7-241E-48B7-9840-E3004FE19589}"/>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6" name="Footer Placeholder 5">
            <a:extLst>
              <a:ext uri="{FF2B5EF4-FFF2-40B4-BE49-F238E27FC236}">
                <a16:creationId xmlns:a16="http://schemas.microsoft.com/office/drawing/2014/main" id="{FE64502D-8247-4C8E-B54E-C0FCA9759516}"/>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21FB894-E98C-4570-B7C0-D64302719B22}"/>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4091564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8CB87-A960-456A-B742-C7D64B1E8BC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035D93-C0F8-4F63-862B-739661E7687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732506-6585-4689-89A6-F9C67A958FC8}"/>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04F34E27-A5ED-42B3-90A4-120EE117872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B895CF75-FA4B-4C73-8359-D635D2B7D4C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3002144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CEE114-3BA2-43DE-97ED-1E85112667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CA4499A-9779-459F-9EF4-7EF71B0D16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567E3B6-CF34-4ACA-952F-80A3ED61DE8A}"/>
              </a:ext>
            </a:extLst>
          </p:cNvPr>
          <p:cNvSpPr>
            <a:spLocks noGrp="1"/>
          </p:cNvSpPr>
          <p:nvPr>
            <p:ph type="dt" sz="half" idx="10"/>
          </p:nvPr>
        </p:nvSpPr>
        <p:spPr/>
        <p:txBody>
          <a:body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E0CE014E-D003-4B60-BBAA-1ADEBBD5232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89F0A53-2324-4EB6-8E8E-995C1F3D1C7D}"/>
              </a:ext>
            </a:extLst>
          </p:cNvPr>
          <p:cNvSpPr>
            <a:spLocks noGrp="1"/>
          </p:cNvSpPr>
          <p:nvPr>
            <p:ph type="sldNum" sz="quarter" idx="12"/>
          </p:nvPr>
        </p:nvSpPr>
        <p:spPr/>
        <p:txBody>
          <a:bodyPr/>
          <a:lstStyle/>
          <a:p>
            <a:fld id="{3ACC5625-5A3B-4675-A2C2-D0FB02977BCF}" type="slidenum">
              <a:rPr lang="en-IN" smtClean="0"/>
              <a:t>‹#›</a:t>
            </a:fld>
            <a:endParaRPr lang="en-IN" dirty="0"/>
          </a:p>
        </p:txBody>
      </p:sp>
    </p:spTree>
    <p:extLst>
      <p:ext uri="{BB962C8B-B14F-4D97-AF65-F5344CB8AC3E}">
        <p14:creationId xmlns:p14="http://schemas.microsoft.com/office/powerpoint/2010/main" val="1072926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14D8-0B1B-447F-9C5A-ED762B123F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C4811D6-32DB-4012-BF32-9C95894472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D543704-1875-4D02-8C49-E354F8DD1FB8}"/>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C12D2B20-3C34-4EA2-9055-10877084B76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CA07B3C-B7F8-4D3A-97A7-3E3233826D06}"/>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035591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5073-CF49-4D59-A1DA-790548CD3AC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7D75817-0EE8-4A00-8D15-F8726F2CB6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80565B-26DE-4D4E-84F8-E5C3B07B076E}"/>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B281FB32-C648-4793-AB11-78AEE1A3761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6A7CE64-8F4F-48F9-88BA-277B97CBA618}"/>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7329336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2DFE1-655C-4CB7-838A-594E6414ED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569D0C-ED03-4790-82F0-4A36DD4C2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2014A9-E8F7-48EE-9CD6-D42F37780B0D}"/>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0E0FC7FA-DB2B-4A03-B8F5-38449AD4CB4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A5C21F0-E6D4-4D1B-9F9F-60C8EDC96243}"/>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300377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CE97E-A4CE-497E-BD19-0441AE2A41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4439514-4F10-464E-8113-C92DAE1912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2B748A1-976F-423A-8D40-B0780577C3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9CD7E3F-4DC7-4099-BE1C-F5C4BBBDFFBC}"/>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6" name="Footer Placeholder 5">
            <a:extLst>
              <a:ext uri="{FF2B5EF4-FFF2-40B4-BE49-F238E27FC236}">
                <a16:creationId xmlns:a16="http://schemas.microsoft.com/office/drawing/2014/main" id="{C38B7B0B-390C-4712-92AD-AE59BEF5511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96FB708B-30FC-4CC5-B9EA-5B0942D97685}"/>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6485186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2483-870A-42E3-BF4C-6FD05A8A3A2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BE214D1-34FE-4E94-8BFA-29B5CF634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4CBDAB-DF99-4292-B695-BDD70A528D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4EB8A9D-EFD0-4AE1-8196-E89C20E76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EBE8CB-D6F7-480A-B11A-ECFCCE5E6B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3FC2AF9-7862-44EC-8F99-2A8C7779DB50}"/>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8" name="Footer Placeholder 7">
            <a:extLst>
              <a:ext uri="{FF2B5EF4-FFF2-40B4-BE49-F238E27FC236}">
                <a16:creationId xmlns:a16="http://schemas.microsoft.com/office/drawing/2014/main" id="{4ECDB354-67A3-4FD7-8398-85462450867B}"/>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C3D70DAC-F554-45E9-93AF-C426B45F0FEF}"/>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29243775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B33B1-B6D9-4650-91C4-BEAA6E346FC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CDBCA45-A280-4881-AF68-D9E4DB8F90E7}"/>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4" name="Footer Placeholder 3">
            <a:extLst>
              <a:ext uri="{FF2B5EF4-FFF2-40B4-BE49-F238E27FC236}">
                <a16:creationId xmlns:a16="http://schemas.microsoft.com/office/drawing/2014/main" id="{33E32445-FD1B-4AA4-A3E8-0F27C269F269}"/>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DF8C391E-42B3-4BBA-8F8A-5146B88A2E97}"/>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56062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5184328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0EB10C-C2C2-4FD1-8A22-535F2572C3F6}"/>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3" name="Footer Placeholder 2">
            <a:extLst>
              <a:ext uri="{FF2B5EF4-FFF2-40B4-BE49-F238E27FC236}">
                <a16:creationId xmlns:a16="http://schemas.microsoft.com/office/drawing/2014/main" id="{0D751DF9-D219-49E9-874C-116F8E94A729}"/>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00544B1F-D6AC-43B2-8246-28EFCE6E82EB}"/>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8732785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F7455-15C0-4812-A573-94DD00A8D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8F5B445-3566-4F1A-95E0-26ABAAB2E2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83F5D2E-9AC1-4380-8838-3BE0B582B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201080-CC41-44B7-B7B5-4B01B5DB0B43}"/>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6" name="Footer Placeholder 5">
            <a:extLst>
              <a:ext uri="{FF2B5EF4-FFF2-40B4-BE49-F238E27FC236}">
                <a16:creationId xmlns:a16="http://schemas.microsoft.com/office/drawing/2014/main" id="{5EE7BD57-B9D2-476D-B3CE-786F1E22D1EC}"/>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07890584-BE20-43A2-9EAD-751D523AAFBF}"/>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0870154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1C47-407A-4D90-8E3B-A3EFD495F1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15BEE75-1E5F-4862-B15A-ACE4207644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19466EAC-E763-47C1-BF4E-2E2FE8FA8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F49812-0CBB-4E48-B407-983060FF799B}"/>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6" name="Footer Placeholder 5">
            <a:extLst>
              <a:ext uri="{FF2B5EF4-FFF2-40B4-BE49-F238E27FC236}">
                <a16:creationId xmlns:a16="http://schemas.microsoft.com/office/drawing/2014/main" id="{291CB980-BC7D-41C6-8377-D4E413C427D2}"/>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DF037C0F-3DEF-43C5-9D20-7BE9326EF150}"/>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1898271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0E6E-FB0F-4842-9069-CD8A46AA97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0ECC7DA-3F64-48BC-BE59-657DAEEE3F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DDAF43-D66F-4F20-A63C-D9C13B7167FA}"/>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6ADE27E4-F55A-41C4-909A-A9652899BB0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4568C4F-D87D-40B7-B823-E8803D68E098}"/>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1650576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19E6DD-CC20-49EB-8469-587D5CBE02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4BBA52-7043-4F5C-A0F1-95A51216A3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03804B-CF80-4A2E-B0A4-402976DC09F0}"/>
              </a:ext>
            </a:extLst>
          </p:cNvPr>
          <p:cNvSpPr>
            <a:spLocks noGrp="1"/>
          </p:cNvSpPr>
          <p:nvPr>
            <p:ph type="dt" sz="half" idx="10"/>
          </p:nvPr>
        </p:nvSpPr>
        <p:spPr/>
        <p:txBody>
          <a:body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E1C62E74-C39D-45C0-90B0-BDD619845C88}"/>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F61F28B-FC37-4351-A7A6-E04714681A60}"/>
              </a:ext>
            </a:extLst>
          </p:cNvPr>
          <p:cNvSpPr>
            <a:spLocks noGrp="1"/>
          </p:cNvSpPr>
          <p:nvPr>
            <p:ph type="sldNum" sz="quarter" idx="12"/>
          </p:nvPr>
        </p:nvSpPr>
        <p:spPr/>
        <p:txBody>
          <a:bodyPr/>
          <a:lstStyle/>
          <a:p>
            <a:fld id="{1BD8A41C-3D48-4393-9902-A5D81CBB9BF3}" type="slidenum">
              <a:rPr lang="en-IN" smtClean="0"/>
              <a:t>‹#›</a:t>
            </a:fld>
            <a:endParaRPr lang="en-IN" dirty="0"/>
          </a:p>
        </p:txBody>
      </p:sp>
    </p:spTree>
    <p:extLst>
      <p:ext uri="{BB962C8B-B14F-4D97-AF65-F5344CB8AC3E}">
        <p14:creationId xmlns:p14="http://schemas.microsoft.com/office/powerpoint/2010/main" val="32197810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586033050"/>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7325-1ED8-4507-9CC3-D04B61F55A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3AD401-84E5-4E4D-A4AC-980BF46CD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622369-B9D0-4A4B-A08C-D3B52BFFFA88}"/>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A0C2C9B0-370C-491E-B895-7EB2908662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AC24B5-C79F-478F-BC4C-F56DA3B0648F}"/>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10754015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A67FC-F809-4008-B1A9-38E7E82F1C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B731D3-AA06-440E-9341-F09398C7D2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17B4E-67EF-43FE-ADCD-E05800BBA677}"/>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F8CD783E-23A0-4285-87B1-EDD7F882D6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CD295B-AA12-49EA-9895-7760C0BF5CFE}"/>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700069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5CE2-7389-4FD1-B9A0-41431AC366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967FCB-360E-4A6F-A5B5-0501663C54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E4E6A6-CC7B-4290-804C-3E280509A7EE}"/>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A130C7DD-015F-461B-B082-08F28910661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269B65-937E-4B15-9946-E95598E88F2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41363155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E7D7B-AFAF-4354-8039-B5A39979A2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1DC4C8-9804-4653-828D-2A541AFFC7F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15F6AD-CE6F-4006-93FF-E61E67A2F4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3C6946-8E6C-4376-AAA0-ACF4E2E10B18}"/>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6" name="Footer Placeholder 5">
            <a:extLst>
              <a:ext uri="{FF2B5EF4-FFF2-40B4-BE49-F238E27FC236}">
                <a16:creationId xmlns:a16="http://schemas.microsoft.com/office/drawing/2014/main" id="{EDC58ABE-F1C4-4077-9998-219C31F081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31623E2-4F67-4ADB-BE20-F2F18706C41B}"/>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6915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2919771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BE71-AFF7-44B3-B97C-A23DC8FBD3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D34B67-EAD1-487C-B49A-4F7320DFA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E660BC-2266-409A-ADDE-9E8FF4744A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E54E77-6EAF-425A-A90F-C3B1DBC5BF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4AE79F-87AA-4EE8-A8D6-3A2D0F6297C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69943B-3F88-47F6-9AB4-A8E94DC75871}"/>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8" name="Footer Placeholder 7">
            <a:extLst>
              <a:ext uri="{FF2B5EF4-FFF2-40B4-BE49-F238E27FC236}">
                <a16:creationId xmlns:a16="http://schemas.microsoft.com/office/drawing/2014/main" id="{58AC754D-746F-458C-A983-CDF6F12E014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06147D2-5589-4896-98B2-75D201772A3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16764811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DA8E7-DD1E-46D0-A861-55A0223148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3FF319-E9B3-49CA-971C-2F76B2072A77}"/>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4" name="Footer Placeholder 3">
            <a:extLst>
              <a:ext uri="{FF2B5EF4-FFF2-40B4-BE49-F238E27FC236}">
                <a16:creationId xmlns:a16="http://schemas.microsoft.com/office/drawing/2014/main" id="{90850CD1-7391-4E43-88F0-03AA8F9D4F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3EE7CCA-846F-4CC2-99E8-553ECA71D1B7}"/>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3253978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30C0B4-71FC-4F83-B685-DA5568E01842}"/>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3" name="Footer Placeholder 2">
            <a:extLst>
              <a:ext uri="{FF2B5EF4-FFF2-40B4-BE49-F238E27FC236}">
                <a16:creationId xmlns:a16="http://schemas.microsoft.com/office/drawing/2014/main" id="{D73665DB-C263-46B4-9495-BDCBD6B9768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F64ABD-164A-4398-83DC-963DB654FDE0}"/>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3308813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979EB-7036-41ED-9076-5A796E09DA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D3B47F-D920-47A9-9714-C69A809492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D50436-D207-434C-B9C0-1555FD759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499743-54FB-4C9F-8274-48A76B3359C7}"/>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6" name="Footer Placeholder 5">
            <a:extLst>
              <a:ext uri="{FF2B5EF4-FFF2-40B4-BE49-F238E27FC236}">
                <a16:creationId xmlns:a16="http://schemas.microsoft.com/office/drawing/2014/main" id="{BF6210F7-41C6-410B-B270-BD1906EE02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567390-6624-493A-B91B-2087816F69B7}"/>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1403118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B691-46B4-415B-85D4-93F5D0F75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23B988-04BE-40EB-9C6D-B710E73969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E9F1156-FD4C-47E9-9394-858431D48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B3B80E-040A-4383-BD66-48AF31360B29}"/>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6" name="Footer Placeholder 5">
            <a:extLst>
              <a:ext uri="{FF2B5EF4-FFF2-40B4-BE49-F238E27FC236}">
                <a16:creationId xmlns:a16="http://schemas.microsoft.com/office/drawing/2014/main" id="{1B87377C-274C-433E-B3D2-2416CC82DC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2CE58A7-AFE4-46FB-A0B5-77A270DD1CEE}"/>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39092433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45E3C-B345-4194-8DE9-FBAEB7DAA8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583266-5E5C-44E0-9143-EA23CD0B71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75A12-5476-4A91-9448-C3822FF3C630}"/>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CDD84930-0D37-4E23-9752-E45BF84A74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EEBF2A2-103F-4C43-A3AC-82A420DF6E16}"/>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6747839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86BD4E-3F68-4BDB-81EB-6288B5A406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7265CF-AA0B-4C61-A5AA-6BC2A73A022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D707B4-4F9F-4FC0-A225-454B10C8BC54}"/>
              </a:ext>
            </a:extLst>
          </p:cNvPr>
          <p:cNvSpPr>
            <a:spLocks noGrp="1"/>
          </p:cNvSpPr>
          <p:nvPr>
            <p:ph type="dt" sz="half" idx="10"/>
          </p:nvPr>
        </p:nvSpPr>
        <p:spPr/>
        <p:txBody>
          <a:body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8086730B-5D34-4E0D-9DAA-620E61E65B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00175D-609C-4BFC-BEAA-4FF4EA6ACF60}"/>
              </a:ext>
            </a:extLst>
          </p:cNvPr>
          <p:cNvSpPr>
            <a:spLocks noGrp="1"/>
          </p:cNvSpPr>
          <p:nvPr>
            <p:ph type="sldNum" sz="quarter" idx="12"/>
          </p:nvPr>
        </p:nvSpPr>
        <p:spPr/>
        <p:txBody>
          <a:bodyPr/>
          <a:lstStyle/>
          <a:p>
            <a:fld id="{37192B84-67B7-4175-8A6F-570A1F0A1236}" type="slidenum">
              <a:rPr lang="en-US" smtClean="0"/>
              <a:t>‹#›</a:t>
            </a:fld>
            <a:endParaRPr lang="en-US" dirty="0"/>
          </a:p>
        </p:txBody>
      </p:sp>
    </p:spTree>
    <p:extLst>
      <p:ext uri="{BB962C8B-B14F-4D97-AF65-F5344CB8AC3E}">
        <p14:creationId xmlns:p14="http://schemas.microsoft.com/office/powerpoint/2010/main" val="200991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10452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171996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223922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12/21/2023</a:t>
            </a:fld>
            <a:endParaRPr lang="en-US" dirty="0"/>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820972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12/21/2023</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2759808704"/>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41F12E-32CE-4C90-AFBB-EDBFEC585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53BB986-7EBB-47DB-B233-25B554966C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5A79D8-EE26-4BBB-9240-FEB77ABB3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4E6F8-C9DA-445A-956D-4CCBC3D87F32}" type="datetimeFigureOut">
              <a:rPr lang="en-IN" smtClean="0"/>
              <a:t>21-12-2023</a:t>
            </a:fld>
            <a:endParaRPr lang="en-IN" dirty="0"/>
          </a:p>
        </p:txBody>
      </p:sp>
      <p:sp>
        <p:nvSpPr>
          <p:cNvPr id="5" name="Footer Placeholder 4">
            <a:extLst>
              <a:ext uri="{FF2B5EF4-FFF2-40B4-BE49-F238E27FC236}">
                <a16:creationId xmlns:a16="http://schemas.microsoft.com/office/drawing/2014/main" id="{A6A9CCE0-FD56-492E-8523-8DD83D2A9C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DAD3DEDB-C74F-4716-AF9A-BBE754A6CF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CF658-2061-478F-B50C-9B787A131F13}" type="slidenum">
              <a:rPr lang="en-IN" smtClean="0"/>
              <a:t>‹#›</a:t>
            </a:fld>
            <a:endParaRPr lang="en-IN" dirty="0"/>
          </a:p>
        </p:txBody>
      </p:sp>
    </p:spTree>
    <p:extLst>
      <p:ext uri="{BB962C8B-B14F-4D97-AF65-F5344CB8AC3E}">
        <p14:creationId xmlns:p14="http://schemas.microsoft.com/office/powerpoint/2010/main" val="373991232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D2F98A-D686-4288-A88C-B7D3541D1A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FCEE332-C82A-47EB-A251-6D26FBD5B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7DFA6F4-EB7E-451F-8496-4958D13D0F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EC362-B274-4F93-9B61-57F9AE05D8CD}" type="datetimeFigureOut">
              <a:rPr lang="en-IN" smtClean="0"/>
              <a:t>21-12-2023</a:t>
            </a:fld>
            <a:endParaRPr lang="en-IN" dirty="0"/>
          </a:p>
        </p:txBody>
      </p:sp>
      <p:sp>
        <p:nvSpPr>
          <p:cNvPr id="5" name="Footer Placeholder 4">
            <a:extLst>
              <a:ext uri="{FF2B5EF4-FFF2-40B4-BE49-F238E27FC236}">
                <a16:creationId xmlns:a16="http://schemas.microsoft.com/office/drawing/2014/main" id="{ACAD75C4-744B-498B-A423-A233134B0E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13B2847D-B675-40C1-AC17-2DE49100E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C5625-5A3B-4675-A2C2-D0FB02977BCF}" type="slidenum">
              <a:rPr lang="en-IN" smtClean="0"/>
              <a:t>‹#›</a:t>
            </a:fld>
            <a:endParaRPr lang="en-IN" dirty="0"/>
          </a:p>
        </p:txBody>
      </p:sp>
    </p:spTree>
    <p:extLst>
      <p:ext uri="{BB962C8B-B14F-4D97-AF65-F5344CB8AC3E}">
        <p14:creationId xmlns:p14="http://schemas.microsoft.com/office/powerpoint/2010/main" val="273104470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C47D09-1423-407E-805C-311CC0A0CC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058B62B-8C0C-4E42-9E1F-1007A7430C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B7BD82-A06A-4CCC-8B28-829F97AE2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73EC3-666B-41F7-9FBF-4B1645DC4B6E}" type="datetimeFigureOut">
              <a:rPr lang="en-IN" smtClean="0"/>
              <a:t>21-12-2023</a:t>
            </a:fld>
            <a:endParaRPr lang="en-IN" dirty="0"/>
          </a:p>
        </p:txBody>
      </p:sp>
      <p:sp>
        <p:nvSpPr>
          <p:cNvPr id="5" name="Footer Placeholder 4">
            <a:extLst>
              <a:ext uri="{FF2B5EF4-FFF2-40B4-BE49-F238E27FC236}">
                <a16:creationId xmlns:a16="http://schemas.microsoft.com/office/drawing/2014/main" id="{B24BFDF2-B049-4F13-B8DC-9483D7D952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EC0B58AF-25D1-4066-8648-11DD89DDA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8A41C-3D48-4393-9902-A5D81CBB9BF3}" type="slidenum">
              <a:rPr lang="en-IN" smtClean="0"/>
              <a:t>‹#›</a:t>
            </a:fld>
            <a:endParaRPr lang="en-IN" dirty="0"/>
          </a:p>
        </p:txBody>
      </p:sp>
    </p:spTree>
    <p:extLst>
      <p:ext uri="{BB962C8B-B14F-4D97-AF65-F5344CB8AC3E}">
        <p14:creationId xmlns:p14="http://schemas.microsoft.com/office/powerpoint/2010/main" val="82769178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C0EDA6-C908-4A57-9049-20C3111BF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EBFC83-E7EC-4A47-8F21-EAFC066BD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7DAF0-B663-4C0B-9B5E-5A4ACA7C7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6F177-BC15-4358-819F-1836B6233319}" type="datetimeFigureOut">
              <a:rPr lang="en-US" smtClean="0"/>
              <a:t>12/21/2023</a:t>
            </a:fld>
            <a:endParaRPr lang="en-US" dirty="0"/>
          </a:p>
        </p:txBody>
      </p:sp>
      <p:sp>
        <p:nvSpPr>
          <p:cNvPr id="5" name="Footer Placeholder 4">
            <a:extLst>
              <a:ext uri="{FF2B5EF4-FFF2-40B4-BE49-F238E27FC236}">
                <a16:creationId xmlns:a16="http://schemas.microsoft.com/office/drawing/2014/main" id="{1B0C9A43-08D1-4DCB-8C02-9090C64DE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E6CF4-0650-4218-B611-EFD0B21C4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92B84-67B7-4175-8A6F-570A1F0A1236}" type="slidenum">
              <a:rPr lang="en-US" smtClean="0"/>
              <a:t>‹#›</a:t>
            </a:fld>
            <a:endParaRPr lang="en-US" dirty="0"/>
          </a:p>
        </p:txBody>
      </p:sp>
    </p:spTree>
    <p:extLst>
      <p:ext uri="{BB962C8B-B14F-4D97-AF65-F5344CB8AC3E}">
        <p14:creationId xmlns:p14="http://schemas.microsoft.com/office/powerpoint/2010/main" val="241649381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EDF1A-4C2C-B7BA-F323-9B712ACF1A89}"/>
              </a:ext>
            </a:extLst>
          </p:cNvPr>
          <p:cNvSpPr>
            <a:spLocks noGrp="1"/>
          </p:cNvSpPr>
          <p:nvPr>
            <p:ph type="title" idx="4294967295"/>
          </p:nvPr>
        </p:nvSpPr>
        <p:spPr>
          <a:xfrm>
            <a:off x="0" y="0"/>
            <a:ext cx="12192000" cy="655638"/>
          </a:xfrm>
        </p:spPr>
        <p:style>
          <a:lnRef idx="2">
            <a:schemeClr val="accent4">
              <a:shade val="15000"/>
            </a:schemeClr>
          </a:lnRef>
          <a:fillRef idx="1">
            <a:schemeClr val="accent4"/>
          </a:fillRef>
          <a:effectRef idx="0">
            <a:schemeClr val="accent4"/>
          </a:effectRef>
          <a:fontRef idx="minor">
            <a:schemeClr val="lt1"/>
          </a:fontRef>
        </p:style>
        <p:txBody>
          <a:bodyPr>
            <a:normAutofit/>
          </a:bodyPr>
          <a:lstStyle/>
          <a:p>
            <a:pPr algn="ctr"/>
            <a:r>
              <a:rPr lang="en-GB" sz="2400" b="1" dirty="0"/>
              <a:t>Problem Statement</a:t>
            </a:r>
          </a:p>
        </p:txBody>
      </p:sp>
      <p:sp>
        <p:nvSpPr>
          <p:cNvPr id="6" name="Content Placeholder 5">
            <a:extLst>
              <a:ext uri="{FF2B5EF4-FFF2-40B4-BE49-F238E27FC236}">
                <a16:creationId xmlns:a16="http://schemas.microsoft.com/office/drawing/2014/main" id="{7261B509-2038-402B-837D-715D7397CAFD}"/>
              </a:ext>
            </a:extLst>
          </p:cNvPr>
          <p:cNvSpPr>
            <a:spLocks noGrp="1"/>
          </p:cNvSpPr>
          <p:nvPr>
            <p:ph idx="4294967295"/>
          </p:nvPr>
        </p:nvSpPr>
        <p:spPr>
          <a:xfrm>
            <a:off x="0" y="633412"/>
            <a:ext cx="12192000" cy="5568950"/>
          </a:xfrm>
        </p:spPr>
        <p:style>
          <a:lnRef idx="2">
            <a:schemeClr val="accent4"/>
          </a:lnRef>
          <a:fillRef idx="1">
            <a:schemeClr val="lt1"/>
          </a:fillRef>
          <a:effectRef idx="0">
            <a:schemeClr val="accent4"/>
          </a:effectRef>
          <a:fontRef idx="minor">
            <a:schemeClr val="dk1"/>
          </a:fontRef>
        </p:style>
        <p:txBody>
          <a:bodyPr>
            <a:noAutofit/>
          </a:bodyPr>
          <a:lstStyle/>
          <a:p>
            <a:pPr marL="0" indent="0" algn="ctr">
              <a:buNone/>
            </a:pPr>
            <a:endParaRPr lang="en-GB" sz="1800" b="1" dirty="0">
              <a:latin typeface="Calibri" panose="020F0502020204030204" pitchFamily="34" charset="0"/>
              <a:cs typeface="Times New Roman" panose="02020603050405020304" pitchFamily="18" charset="0"/>
            </a:endParaRPr>
          </a:p>
          <a:p>
            <a:pPr marL="0" indent="0" algn="ctr">
              <a:buNone/>
            </a:pPr>
            <a:r>
              <a:rPr lang="en-GB" sz="1800" b="1" dirty="0">
                <a:latin typeface="Calibri" panose="020F0502020204030204" pitchFamily="34" charset="0"/>
                <a:cs typeface="Times New Roman" panose="02020603050405020304" pitchFamily="18" charset="0"/>
              </a:rPr>
              <a:t>Attendance isn’t everyone’s business….yet.</a:t>
            </a:r>
          </a:p>
          <a:p>
            <a:pPr marL="0" indent="0" algn="ctr">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Too many children are absent from school in Redcar &amp; Cleveland limiting their education, welfare and life chances. </a:t>
            </a:r>
            <a:r>
              <a:rPr lang="en-GB" sz="1800" dirty="0">
                <a:latin typeface="Calibri" panose="020F0502020204030204" pitchFamily="34" charset="0"/>
                <a:cs typeface="Times New Roman" panose="02020603050405020304" pitchFamily="18" charset="0"/>
              </a:rPr>
              <a:t>The needs of those unable to attend well are often misunderstood or not known. Young people that are persistently or severely absent feel unheard and face barriers.</a:t>
            </a:r>
          </a:p>
          <a:p>
            <a:pPr marL="0" indent="0" algn="ctr">
              <a:buNone/>
            </a:pPr>
            <a:r>
              <a:rPr lang="en-GB" sz="1800" b="1" dirty="0">
                <a:latin typeface="Calibri" panose="020F0502020204030204" pitchFamily="34" charset="0"/>
                <a:cs typeface="Times New Roman" panose="02020603050405020304" pitchFamily="18" charset="0"/>
              </a:rPr>
              <a:t>We need to help remove these barriers.</a:t>
            </a:r>
          </a:p>
          <a:p>
            <a:pPr marL="0" indent="0" algn="ctr">
              <a:buNone/>
            </a:pPr>
            <a:r>
              <a:rPr lang="en-GB" sz="1800" dirty="0">
                <a:latin typeface="Calibri" panose="020F0502020204030204" pitchFamily="34" charset="0"/>
                <a:cs typeface="Times New Roman" panose="02020603050405020304" pitchFamily="18" charset="0"/>
              </a:rPr>
              <a:t>The role of parents, carers and family members is significant too. Their skills, attitudes and circumstances influence attendance behaviours with fewer opportunities for parallel learning though family hubs and services have evolved. Relationships have broken down between some parents and schools.   </a:t>
            </a:r>
          </a:p>
          <a:p>
            <a:pPr marL="0" indent="0" algn="ctr">
              <a:spcAft>
                <a:spcPts val="800"/>
              </a:spcAft>
              <a:buNone/>
            </a:pPr>
            <a:r>
              <a:rPr lang="en-GB" sz="1800" dirty="0">
                <a:latin typeface="Calibri" panose="020F0502020204030204" pitchFamily="34" charset="0"/>
                <a:cs typeface="Times New Roman" panose="02020603050405020304" pitchFamily="18" charset="0"/>
              </a:rPr>
              <a:t>We need to create environments where children want to go, where they feel safe, loved, content and motivated. </a:t>
            </a:r>
            <a:r>
              <a:rPr lang="en-GB" sz="1800" b="1" dirty="0">
                <a:latin typeface="Calibri" panose="020F0502020204030204" pitchFamily="34" charset="0"/>
                <a:cs typeface="Times New Roman" panose="02020603050405020304" pitchFamily="18" charset="0"/>
              </a:rPr>
              <a:t>There need to be more reasons to attend than not</a:t>
            </a:r>
            <a:r>
              <a:rPr lang="en-GB" sz="1800" dirty="0">
                <a:latin typeface="Calibri" panose="020F0502020204030204" pitchFamily="34" charset="0"/>
                <a:cs typeface="Times New Roman" panose="02020603050405020304" pitchFamily="18" charset="0"/>
              </a:rPr>
              <a:t>.</a:t>
            </a:r>
          </a:p>
          <a:p>
            <a:pPr marL="0" indent="0" algn="ctr">
              <a:spcAft>
                <a:spcPts val="800"/>
              </a:spcAft>
              <a:buNone/>
            </a:pPr>
            <a:r>
              <a:rPr lang="en-GB" sz="1800" dirty="0">
                <a:latin typeface="Calibri" panose="020F0502020204030204" pitchFamily="34" charset="0"/>
                <a:cs typeface="Times New Roman" panose="02020603050405020304" pitchFamily="18" charset="0"/>
              </a:rPr>
              <a:t>Tackling the causes of absence not just the symptoms is a shared ambition, but it’s </a:t>
            </a:r>
            <a:r>
              <a:rPr lang="en-GB" sz="1800" b="1" dirty="0">
                <a:latin typeface="Calibri" panose="020F0502020204030204" pitchFamily="34" charset="0"/>
                <a:cs typeface="Times New Roman" panose="02020603050405020304" pitchFamily="18" charset="0"/>
              </a:rPr>
              <a:t>difficult to do enough preventative and early intervention work</a:t>
            </a:r>
            <a:r>
              <a:rPr lang="en-GB" sz="1800" dirty="0">
                <a:latin typeface="Calibri" panose="020F0502020204030204" pitchFamily="34" charset="0"/>
                <a:cs typeface="Times New Roman" panose="02020603050405020304" pitchFamily="18" charset="0"/>
              </a:rPr>
              <a:t>. This makes it hard to identify and support those at risk of persistent or severe absence. </a:t>
            </a:r>
          </a:p>
          <a:p>
            <a:pPr marL="0" indent="0" algn="ctr">
              <a:spcAft>
                <a:spcPts val="800"/>
              </a:spcAft>
              <a:buNone/>
            </a:pPr>
            <a:r>
              <a:rPr lang="en-GB" sz="1800" dirty="0">
                <a:latin typeface="Calibri" panose="020F0502020204030204" pitchFamily="34" charset="0"/>
                <a:cs typeface="Times New Roman" panose="02020603050405020304" pitchFamily="18" charset="0"/>
              </a:rPr>
              <a:t>The system we desire and imagine for children and young families in R&amp;C struggling to attend well is imperfect. It is inconsistent and limited to meet all individual needs. It could be more modern and flexible. </a:t>
            </a:r>
            <a:r>
              <a:rPr lang="en-GB" sz="1800" b="1" dirty="0">
                <a:latin typeface="Calibri" panose="020F0502020204030204" pitchFamily="34" charset="0"/>
                <a:cs typeface="Times New Roman" panose="02020603050405020304" pitchFamily="18" charset="0"/>
              </a:rPr>
              <a:t>The system needs to look different.</a:t>
            </a: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endParaRPr lang="en-GB" sz="1800" b="1" dirty="0">
              <a:latin typeface="Calibri" panose="020F0502020204030204" pitchFamily="34" charset="0"/>
              <a:cs typeface="Times New Roman" panose="02020603050405020304" pitchFamily="18" charset="0"/>
            </a:endParaRPr>
          </a:p>
          <a:p>
            <a:pPr marL="0" indent="0" algn="ctr">
              <a:spcAft>
                <a:spcPts val="800"/>
              </a:spcAft>
              <a:buNone/>
            </a:pPr>
            <a:r>
              <a:rPr lang="en-GB" sz="1800" b="1" dirty="0">
                <a:latin typeface="Calibri" panose="020F0502020204030204" pitchFamily="34" charset="0"/>
                <a:cs typeface="Times New Roman" panose="02020603050405020304" pitchFamily="18" charset="0"/>
              </a:rPr>
              <a:t> </a:t>
            </a: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lgn="ctr">
              <a:spcAft>
                <a:spcPts val="800"/>
              </a:spcAft>
              <a:buNone/>
            </a:pPr>
            <a:endParaRPr lang="en-GB" sz="2400"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a:p>
            <a:pPr marL="0" indent="0">
              <a:spcAft>
                <a:spcPts val="800"/>
              </a:spcAft>
              <a:buNone/>
            </a:pPr>
            <a:endParaRPr lang="en-GB" b="1"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1EF85692-BAB3-8291-62FF-239A3C3A1D5C}"/>
              </a:ext>
            </a:extLst>
          </p:cNvPr>
          <p:cNvSpPr txBox="1">
            <a:spLocks/>
          </p:cNvSpPr>
          <p:nvPr/>
        </p:nvSpPr>
        <p:spPr>
          <a:xfrm>
            <a:off x="0" y="6202362"/>
            <a:ext cx="12192000" cy="65563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indent="0" algn="ctr">
              <a:spcAft>
                <a:spcPts val="800"/>
              </a:spcAft>
              <a:buNone/>
            </a:pPr>
            <a:r>
              <a:rPr lang="en-GB" sz="2400" i="1" dirty="0"/>
              <a:t>‘There is an inconsistent attendance system where many needs are not being met.’</a:t>
            </a:r>
          </a:p>
        </p:txBody>
      </p:sp>
    </p:spTree>
    <p:extLst>
      <p:ext uri="{BB962C8B-B14F-4D97-AF65-F5344CB8AC3E}">
        <p14:creationId xmlns:p14="http://schemas.microsoft.com/office/powerpoint/2010/main" val="421575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C5D7C8B-42F3-FBD7-BDB5-BE46AB34E9B8}"/>
              </a:ext>
            </a:extLst>
          </p:cNvPr>
          <p:cNvGraphicFramePr>
            <a:graphicFrameLocks/>
          </p:cNvGraphicFramePr>
          <p:nvPr>
            <p:extLst>
              <p:ext uri="{D42A27DB-BD31-4B8C-83A1-F6EECF244321}">
                <p14:modId xmlns:p14="http://schemas.microsoft.com/office/powerpoint/2010/main" val="2277200875"/>
              </p:ext>
            </p:extLst>
          </p:nvPr>
        </p:nvGraphicFramePr>
        <p:xfrm>
          <a:off x="0" y="752475"/>
          <a:ext cx="6391275"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a:extLst>
              <a:ext uri="{FF2B5EF4-FFF2-40B4-BE49-F238E27FC236}">
                <a16:creationId xmlns:a16="http://schemas.microsoft.com/office/drawing/2014/main" id="{62DCF618-C903-11B2-8102-1A4854328DD6}"/>
              </a:ext>
            </a:extLst>
          </p:cNvPr>
          <p:cNvGraphicFramePr>
            <a:graphicFrameLocks/>
          </p:cNvGraphicFramePr>
          <p:nvPr>
            <p:extLst>
              <p:ext uri="{D42A27DB-BD31-4B8C-83A1-F6EECF244321}">
                <p14:modId xmlns:p14="http://schemas.microsoft.com/office/powerpoint/2010/main" val="2171755877"/>
              </p:ext>
            </p:extLst>
          </p:nvPr>
        </p:nvGraphicFramePr>
        <p:xfrm>
          <a:off x="5148470" y="753035"/>
          <a:ext cx="8044498" cy="56676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Title 1">
            <a:extLst>
              <a:ext uri="{FF2B5EF4-FFF2-40B4-BE49-F238E27FC236}">
                <a16:creationId xmlns:a16="http://schemas.microsoft.com/office/drawing/2014/main" id="{B5B07965-64D6-2E59-72FA-DBFFDAB75FE4}"/>
              </a:ext>
            </a:extLst>
          </p:cNvPr>
          <p:cNvSpPr txBox="1">
            <a:spLocks/>
          </p:cNvSpPr>
          <p:nvPr/>
        </p:nvSpPr>
        <p:spPr>
          <a:xfrm>
            <a:off x="190499" y="223043"/>
            <a:ext cx="6010275" cy="4270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t>What are the causes of the problem?</a:t>
            </a:r>
          </a:p>
        </p:txBody>
      </p:sp>
      <p:sp>
        <p:nvSpPr>
          <p:cNvPr id="7" name="Title 1">
            <a:extLst>
              <a:ext uri="{FF2B5EF4-FFF2-40B4-BE49-F238E27FC236}">
                <a16:creationId xmlns:a16="http://schemas.microsoft.com/office/drawing/2014/main" id="{BB719AEB-96AF-60D6-EF45-82BAAE8B3520}"/>
              </a:ext>
            </a:extLst>
          </p:cNvPr>
          <p:cNvSpPr txBox="1">
            <a:spLocks/>
          </p:cNvSpPr>
          <p:nvPr/>
        </p:nvSpPr>
        <p:spPr>
          <a:xfrm>
            <a:off x="5842728" y="222284"/>
            <a:ext cx="6009938" cy="42679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t>What are the consequences of the problem?</a:t>
            </a:r>
          </a:p>
        </p:txBody>
      </p:sp>
    </p:spTree>
    <p:extLst>
      <p:ext uri="{BB962C8B-B14F-4D97-AF65-F5344CB8AC3E}">
        <p14:creationId xmlns:p14="http://schemas.microsoft.com/office/powerpoint/2010/main" val="402128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C898D-DB2D-2ADC-1D25-1425CFAC4D8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D5FEDB83-1F28-D840-21E1-12176C63667C}"/>
              </a:ext>
            </a:extLst>
          </p:cNvPr>
          <p:cNvSpPr>
            <a:spLocks noGrp="1"/>
          </p:cNvSpPr>
          <p:nvPr>
            <p:ph idx="1"/>
          </p:nvPr>
        </p:nvSpPr>
        <p:spPr/>
        <p:txBody>
          <a:bodyPr/>
          <a:lstStyle/>
          <a:p>
            <a:endParaRPr lang="en-GB" dirty="0"/>
          </a:p>
        </p:txBody>
      </p:sp>
      <p:pic>
        <p:nvPicPr>
          <p:cNvPr id="5" name="Picture 4">
            <a:extLst>
              <a:ext uri="{FF2B5EF4-FFF2-40B4-BE49-F238E27FC236}">
                <a16:creationId xmlns:a16="http://schemas.microsoft.com/office/drawing/2014/main" id="{1FE4FF9E-19EC-E243-912C-35E64BEA46C3}"/>
              </a:ext>
            </a:extLst>
          </p:cNvPr>
          <p:cNvPicPr>
            <a:picLocks noChangeAspect="1"/>
          </p:cNvPicPr>
          <p:nvPr/>
        </p:nvPicPr>
        <p:blipFill>
          <a:blip r:embed="rId2"/>
          <a:stretch>
            <a:fillRect/>
          </a:stretch>
        </p:blipFill>
        <p:spPr>
          <a:xfrm>
            <a:off x="0" y="32840"/>
            <a:ext cx="12192000" cy="6792320"/>
          </a:xfrm>
          <a:prstGeom prst="rect">
            <a:avLst/>
          </a:prstGeom>
        </p:spPr>
      </p:pic>
    </p:spTree>
    <p:extLst>
      <p:ext uri="{BB962C8B-B14F-4D97-AF65-F5344CB8AC3E}">
        <p14:creationId xmlns:p14="http://schemas.microsoft.com/office/powerpoint/2010/main" val="338966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942D32B2-F6D3-4FFF-8D37-A6D13E89E7D2}"/>
              </a:ext>
            </a:extLst>
          </p:cNvPr>
          <p:cNvGrpSpPr/>
          <p:nvPr/>
        </p:nvGrpSpPr>
        <p:grpSpPr>
          <a:xfrm>
            <a:off x="668825" y="177782"/>
            <a:ext cx="10773744" cy="6487581"/>
            <a:chOff x="678186" y="213746"/>
            <a:chExt cx="10773744" cy="6487581"/>
          </a:xfrm>
        </p:grpSpPr>
        <p:sp>
          <p:nvSpPr>
            <p:cNvPr id="5" name="Oval 4">
              <a:extLst>
                <a:ext uri="{FF2B5EF4-FFF2-40B4-BE49-F238E27FC236}">
                  <a16:creationId xmlns:a16="http://schemas.microsoft.com/office/drawing/2014/main" id="{4D8C5C39-41E8-470D-8B34-22B9874A04B2}"/>
                </a:ext>
              </a:extLst>
            </p:cNvPr>
            <p:cNvSpPr/>
            <p:nvPr/>
          </p:nvSpPr>
          <p:spPr>
            <a:xfrm>
              <a:off x="678186" y="213746"/>
              <a:ext cx="10773744" cy="6426200"/>
            </a:xfrm>
            <a:prstGeom prst="ellipse">
              <a:avLst/>
            </a:prstGeom>
            <a:solidFill>
              <a:schemeClr val="accent5">
                <a:lumMod val="20000"/>
                <a:lumOff val="80000"/>
                <a:alpha val="25000"/>
              </a:schemeClr>
            </a:solidFill>
            <a:ln w="222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Oval 3">
              <a:extLst>
                <a:ext uri="{FF2B5EF4-FFF2-40B4-BE49-F238E27FC236}">
                  <a16:creationId xmlns:a16="http://schemas.microsoft.com/office/drawing/2014/main" id="{6D9DBAAA-F6C5-4BAC-95F3-B94487A30579}"/>
                </a:ext>
              </a:extLst>
            </p:cNvPr>
            <p:cNvSpPr/>
            <p:nvPr/>
          </p:nvSpPr>
          <p:spPr>
            <a:xfrm>
              <a:off x="2335006" y="1185685"/>
              <a:ext cx="7521988" cy="4486629"/>
            </a:xfrm>
            <a:prstGeom prst="ellipse">
              <a:avLst/>
            </a:prstGeom>
            <a:solidFill>
              <a:schemeClr val="accent2">
                <a:lumMod val="20000"/>
                <a:lumOff val="80000"/>
                <a:alpha val="25000"/>
              </a:schemeClr>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Oval 1">
              <a:extLst>
                <a:ext uri="{FF2B5EF4-FFF2-40B4-BE49-F238E27FC236}">
                  <a16:creationId xmlns:a16="http://schemas.microsoft.com/office/drawing/2014/main" id="{44297612-90F7-4840-B9AC-E61BABA0A76E}"/>
                </a:ext>
              </a:extLst>
            </p:cNvPr>
            <p:cNvSpPr/>
            <p:nvPr/>
          </p:nvSpPr>
          <p:spPr>
            <a:xfrm>
              <a:off x="3997235" y="2141070"/>
              <a:ext cx="4233419" cy="2525101"/>
            </a:xfrm>
            <a:prstGeom prst="ellipse">
              <a:avLst/>
            </a:prstGeom>
            <a:solidFill>
              <a:schemeClr val="accent3">
                <a:lumMod val="20000"/>
                <a:lumOff val="80000"/>
                <a:alpha val="25000"/>
              </a:schemeClr>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5BC1E22-C5B0-4E51-B7D8-3CB8E282CF2A}"/>
                </a:ext>
              </a:extLst>
            </p:cNvPr>
            <p:cNvSpPr txBox="1"/>
            <p:nvPr/>
          </p:nvSpPr>
          <p:spPr>
            <a:xfrm>
              <a:off x="4680415" y="375046"/>
              <a:ext cx="2617448"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rPr>
                <a:t>Communities including the voluntary sector benefit by supporting attendance….</a:t>
              </a:r>
              <a:endParaRPr kumimoji="0" lang="en-IN" sz="16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9F415216-6A5B-4663-9554-D0AA338D3956}"/>
                </a:ext>
              </a:extLst>
            </p:cNvPr>
            <p:cNvSpPr txBox="1"/>
            <p:nvPr/>
          </p:nvSpPr>
          <p:spPr>
            <a:xfrm>
              <a:off x="4682723" y="1315845"/>
              <a:ext cx="2670011"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DE2C68"/>
                  </a:solidFill>
                  <a:effectLst/>
                  <a:uLnTx/>
                  <a:uFillTx/>
                  <a:latin typeface="Arial" panose="020B0604020202020204" pitchFamily="34" charset="0"/>
                  <a:ea typeface="+mn-ea"/>
                  <a:cs typeface="Arial" panose="020B0604020202020204" pitchFamily="34" charset="0"/>
                </a:rPr>
                <a:t>Professional services and organisations benefit by supporting attendance…</a:t>
              </a:r>
              <a:endParaRPr kumimoji="0" lang="en-IN" sz="1600" b="1" i="0" u="none" strike="noStrike" kern="1200" cap="none" spc="0" normalizeH="0" baseline="0" noProof="0" dirty="0">
                <a:ln>
                  <a:noFill/>
                </a:ln>
                <a:solidFill>
                  <a:srgbClr val="DE2C68"/>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F750264-1831-46EF-B26A-9E729F481589}"/>
                </a:ext>
              </a:extLst>
            </p:cNvPr>
            <p:cNvSpPr txBox="1"/>
            <p:nvPr/>
          </p:nvSpPr>
          <p:spPr>
            <a:xfrm>
              <a:off x="4674452" y="2416526"/>
              <a:ext cx="2917122" cy="69249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Schools, colleges and other learning settings benefit by supporting attendance…</a:t>
              </a:r>
              <a:endParaRPr kumimoji="0" lang="en-IN"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1BFA791D-1B16-46BD-875E-BC039111DE4A}"/>
                </a:ext>
              </a:extLst>
            </p:cNvPr>
            <p:cNvSpPr txBox="1"/>
            <p:nvPr/>
          </p:nvSpPr>
          <p:spPr>
            <a:xfrm>
              <a:off x="3233003" y="709439"/>
              <a:ext cx="1441450" cy="2769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Positivity</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4F84F65D-B2DA-4472-8D17-4CD19CAEE4C6}"/>
                </a:ext>
              </a:extLst>
            </p:cNvPr>
            <p:cNvSpPr txBox="1"/>
            <p:nvPr/>
          </p:nvSpPr>
          <p:spPr>
            <a:xfrm>
              <a:off x="1237940" y="3958926"/>
              <a:ext cx="1441450"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effective support by    joining up</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TextBox 11">
              <a:extLst>
                <a:ext uri="{FF2B5EF4-FFF2-40B4-BE49-F238E27FC236}">
                  <a16:creationId xmlns:a16="http://schemas.microsoft.com/office/drawing/2014/main" id="{88DE0847-F473-42B3-B6B4-8BA82FEC56B9}"/>
                </a:ext>
              </a:extLst>
            </p:cNvPr>
            <p:cNvSpPr txBox="1"/>
            <p:nvPr/>
          </p:nvSpPr>
          <p:spPr>
            <a:xfrm>
              <a:off x="740069" y="2731368"/>
              <a:ext cx="3292237" cy="276999"/>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Collaboration</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C0273CFA-28A5-4B75-81B6-F4CE750FB9D4}"/>
                </a:ext>
              </a:extLst>
            </p:cNvPr>
            <p:cNvSpPr txBox="1"/>
            <p:nvPr/>
          </p:nvSpPr>
          <p:spPr>
            <a:xfrm>
              <a:off x="2436959" y="5195971"/>
              <a:ext cx="1441450"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Decrease in anti-social behaviour and attitudes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B9999FB7-6D24-4D30-A4E2-AB605C3F3C0F}"/>
                </a:ext>
              </a:extLst>
            </p:cNvPr>
            <p:cNvSpPr txBox="1"/>
            <p:nvPr/>
          </p:nvSpPr>
          <p:spPr>
            <a:xfrm>
              <a:off x="5427633" y="5971938"/>
              <a:ext cx="1441450" cy="553998"/>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Safer communities</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TextBox 14">
              <a:extLst>
                <a:ext uri="{FF2B5EF4-FFF2-40B4-BE49-F238E27FC236}">
                  <a16:creationId xmlns:a16="http://schemas.microsoft.com/office/drawing/2014/main" id="{F82A1327-8F03-44DC-A9C9-FB35937CE898}"/>
                </a:ext>
              </a:extLst>
            </p:cNvPr>
            <p:cNvSpPr txBox="1"/>
            <p:nvPr/>
          </p:nvSpPr>
          <p:spPr>
            <a:xfrm>
              <a:off x="8654003" y="5077261"/>
              <a:ext cx="1441450" cy="2769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7" name="TextBox 16">
              <a:extLst>
                <a:ext uri="{FF2B5EF4-FFF2-40B4-BE49-F238E27FC236}">
                  <a16:creationId xmlns:a16="http://schemas.microsoft.com/office/drawing/2014/main" id="{6F7B24DC-7101-48E5-94DD-8F42A797125C}"/>
                </a:ext>
              </a:extLst>
            </p:cNvPr>
            <p:cNvSpPr txBox="1"/>
            <p:nvPr/>
          </p:nvSpPr>
          <p:spPr>
            <a:xfrm>
              <a:off x="7345662" y="746273"/>
              <a:ext cx="1441450" cy="2769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TextBox 17">
              <a:extLst>
                <a:ext uri="{FF2B5EF4-FFF2-40B4-BE49-F238E27FC236}">
                  <a16:creationId xmlns:a16="http://schemas.microsoft.com/office/drawing/2014/main" id="{8FE2FBA9-FBB8-47BE-B042-53CFBB8D47B7}"/>
                </a:ext>
              </a:extLst>
            </p:cNvPr>
            <p:cNvSpPr txBox="1"/>
            <p:nvPr/>
          </p:nvSpPr>
          <p:spPr>
            <a:xfrm>
              <a:off x="7967446" y="2500665"/>
              <a:ext cx="1516127"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family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 name="TextBox 18">
              <a:extLst>
                <a:ext uri="{FF2B5EF4-FFF2-40B4-BE49-F238E27FC236}">
                  <a16:creationId xmlns:a16="http://schemas.microsoft.com/office/drawing/2014/main" id="{FB892FBE-61FF-4F34-B2B5-BD94CCC3682D}"/>
                </a:ext>
              </a:extLst>
            </p:cNvPr>
            <p:cNvSpPr txBox="1"/>
            <p:nvPr/>
          </p:nvSpPr>
          <p:spPr>
            <a:xfrm>
              <a:off x="3157684" y="4355995"/>
              <a:ext cx="1441450"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Smarter more efficient, collaborative working</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 name="TextBox 19">
              <a:extLst>
                <a:ext uri="{FF2B5EF4-FFF2-40B4-BE49-F238E27FC236}">
                  <a16:creationId xmlns:a16="http://schemas.microsoft.com/office/drawing/2014/main" id="{CC347B4E-A490-4329-B572-B544AA578ECD}"/>
                </a:ext>
              </a:extLst>
            </p:cNvPr>
            <p:cNvSpPr txBox="1"/>
            <p:nvPr/>
          </p:nvSpPr>
          <p:spPr>
            <a:xfrm>
              <a:off x="4640274" y="5145174"/>
              <a:ext cx="3287727" cy="43088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New skills, training and experience, peer support &amp; sharing practice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 name="TextBox 20">
              <a:extLst>
                <a:ext uri="{FF2B5EF4-FFF2-40B4-BE49-F238E27FC236}">
                  <a16:creationId xmlns:a16="http://schemas.microsoft.com/office/drawing/2014/main" id="{3E362234-1A71-4257-A395-992FD496E0D3}"/>
                </a:ext>
              </a:extLst>
            </p:cNvPr>
            <p:cNvSpPr txBox="1"/>
            <p:nvPr/>
          </p:nvSpPr>
          <p:spPr>
            <a:xfrm>
              <a:off x="2540063" y="3537892"/>
              <a:ext cx="1565923"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funding      bids to expand &amp;  develop services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 name="TextBox 23">
              <a:extLst>
                <a:ext uri="{FF2B5EF4-FFF2-40B4-BE49-F238E27FC236}">
                  <a16:creationId xmlns:a16="http://schemas.microsoft.com/office/drawing/2014/main" id="{E07D5002-F202-47FA-81CA-E4C27A77615D}"/>
                </a:ext>
              </a:extLst>
            </p:cNvPr>
            <p:cNvSpPr txBox="1"/>
            <p:nvPr/>
          </p:nvSpPr>
          <p:spPr>
            <a:xfrm>
              <a:off x="4265938" y="3429965"/>
              <a:ext cx="1586248" cy="21544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friendships</a:t>
              </a:r>
            </a:p>
          </p:txBody>
        </p:sp>
        <p:sp>
          <p:nvSpPr>
            <p:cNvPr id="26" name="TextBox 25">
              <a:extLst>
                <a:ext uri="{FF2B5EF4-FFF2-40B4-BE49-F238E27FC236}">
                  <a16:creationId xmlns:a16="http://schemas.microsoft.com/office/drawing/2014/main" id="{B0EE6C4B-3E49-4FEC-A6E6-6B93C88E40B3}"/>
                </a:ext>
              </a:extLst>
            </p:cNvPr>
            <p:cNvSpPr txBox="1"/>
            <p:nvPr/>
          </p:nvSpPr>
          <p:spPr>
            <a:xfrm>
              <a:off x="4081842" y="3157886"/>
              <a:ext cx="4137465"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relationships &amp; CYP/parental engagement</a:t>
              </a:r>
            </a:p>
          </p:txBody>
        </p:sp>
        <p:sp>
          <p:nvSpPr>
            <p:cNvPr id="27" name="Oval 26">
              <a:extLst>
                <a:ext uri="{FF2B5EF4-FFF2-40B4-BE49-F238E27FC236}">
                  <a16:creationId xmlns:a16="http://schemas.microsoft.com/office/drawing/2014/main" id="{ED93D231-6BEC-4AE3-8A49-D05B15457854}"/>
                </a:ext>
              </a:extLst>
            </p:cNvPr>
            <p:cNvSpPr/>
            <p:nvPr/>
          </p:nvSpPr>
          <p:spPr>
            <a:xfrm>
              <a:off x="4117986" y="3464964"/>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Oval 28">
              <a:extLst>
                <a:ext uri="{FF2B5EF4-FFF2-40B4-BE49-F238E27FC236}">
                  <a16:creationId xmlns:a16="http://schemas.microsoft.com/office/drawing/2014/main" id="{E6411F87-9581-4E78-8437-DF31D61F6E56}"/>
                </a:ext>
              </a:extLst>
            </p:cNvPr>
            <p:cNvSpPr/>
            <p:nvPr/>
          </p:nvSpPr>
          <p:spPr>
            <a:xfrm>
              <a:off x="5845259" y="3461597"/>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13921873-4F0E-45B8-A622-0136025D94D2}"/>
                </a:ext>
              </a:extLst>
            </p:cNvPr>
            <p:cNvSpPr/>
            <p:nvPr/>
          </p:nvSpPr>
          <p:spPr>
            <a:xfrm>
              <a:off x="4255391" y="3691765"/>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3A46A63D-30F0-4D13-AC5D-F57EFF31E560}"/>
                </a:ext>
              </a:extLst>
            </p:cNvPr>
            <p:cNvSpPr/>
            <p:nvPr/>
          </p:nvSpPr>
          <p:spPr>
            <a:xfrm>
              <a:off x="2335005" y="2954863"/>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49E9EC13-D9B6-4938-851E-410C65FBD7B2}"/>
                </a:ext>
              </a:extLst>
            </p:cNvPr>
            <p:cNvSpPr/>
            <p:nvPr/>
          </p:nvSpPr>
          <p:spPr>
            <a:xfrm>
              <a:off x="2321408" y="3719205"/>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A2129261-59B7-4E88-A42E-B07B1FC837EF}"/>
                </a:ext>
              </a:extLst>
            </p:cNvPr>
            <p:cNvSpPr/>
            <p:nvPr/>
          </p:nvSpPr>
          <p:spPr>
            <a:xfrm>
              <a:off x="6081324" y="5621511"/>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D8F28784-B935-4021-AF4D-C07EE6F5DF73}"/>
                </a:ext>
              </a:extLst>
            </p:cNvPr>
            <p:cNvSpPr/>
            <p:nvPr/>
          </p:nvSpPr>
          <p:spPr>
            <a:xfrm>
              <a:off x="9327343" y="2340669"/>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235F3B6F-FB4A-4A31-B8BF-1F1F6F8184DE}"/>
                </a:ext>
              </a:extLst>
            </p:cNvPr>
            <p:cNvSpPr/>
            <p:nvPr/>
          </p:nvSpPr>
          <p:spPr>
            <a:xfrm>
              <a:off x="11261436" y="4069724"/>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C8C3CEC6-3E35-4318-AE03-98B43F9E2CFE}"/>
                </a:ext>
              </a:extLst>
            </p:cNvPr>
            <p:cNvSpPr/>
            <p:nvPr/>
          </p:nvSpPr>
          <p:spPr>
            <a:xfrm>
              <a:off x="9990488" y="5528747"/>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24EE193A-CE00-450D-AEE6-06D0C0370C36}"/>
                </a:ext>
              </a:extLst>
            </p:cNvPr>
            <p:cNvSpPr/>
            <p:nvPr/>
          </p:nvSpPr>
          <p:spPr>
            <a:xfrm>
              <a:off x="6041163" y="6562828"/>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72B9ACC8-E1FE-4445-9BCC-7836C976965B}"/>
                </a:ext>
              </a:extLst>
            </p:cNvPr>
            <p:cNvSpPr/>
            <p:nvPr/>
          </p:nvSpPr>
          <p:spPr>
            <a:xfrm>
              <a:off x="2241409" y="566283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Oval 39">
              <a:extLst>
                <a:ext uri="{FF2B5EF4-FFF2-40B4-BE49-F238E27FC236}">
                  <a16:creationId xmlns:a16="http://schemas.microsoft.com/office/drawing/2014/main" id="{488B2623-3531-44E4-B5C5-DC82141F2839}"/>
                </a:ext>
              </a:extLst>
            </p:cNvPr>
            <p:cNvSpPr/>
            <p:nvPr/>
          </p:nvSpPr>
          <p:spPr>
            <a:xfrm>
              <a:off x="958900" y="4527672"/>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Oval 40">
              <a:extLst>
                <a:ext uri="{FF2B5EF4-FFF2-40B4-BE49-F238E27FC236}">
                  <a16:creationId xmlns:a16="http://schemas.microsoft.com/office/drawing/2014/main" id="{E5A2CA07-089C-4A61-90FD-AA306D0BAE42}"/>
                </a:ext>
              </a:extLst>
            </p:cNvPr>
            <p:cNvSpPr/>
            <p:nvPr/>
          </p:nvSpPr>
          <p:spPr>
            <a:xfrm>
              <a:off x="709127" y="295486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2" name="Oval 41">
              <a:extLst>
                <a:ext uri="{FF2B5EF4-FFF2-40B4-BE49-F238E27FC236}">
                  <a16:creationId xmlns:a16="http://schemas.microsoft.com/office/drawing/2014/main" id="{7AB606D6-52A3-4C51-AE70-BF9A857DEB5F}"/>
                </a:ext>
              </a:extLst>
            </p:cNvPr>
            <p:cNvSpPr/>
            <p:nvPr/>
          </p:nvSpPr>
          <p:spPr>
            <a:xfrm>
              <a:off x="3465069" y="536820"/>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Oval 42">
              <a:extLst>
                <a:ext uri="{FF2B5EF4-FFF2-40B4-BE49-F238E27FC236}">
                  <a16:creationId xmlns:a16="http://schemas.microsoft.com/office/drawing/2014/main" id="{EFBEF32C-802D-4F53-B77D-15E6F3076D02}"/>
                </a:ext>
              </a:extLst>
            </p:cNvPr>
            <p:cNvSpPr/>
            <p:nvPr/>
          </p:nvSpPr>
          <p:spPr>
            <a:xfrm>
              <a:off x="8745992" y="605879"/>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44" name="Oval 43">
            <a:extLst>
              <a:ext uri="{FF2B5EF4-FFF2-40B4-BE49-F238E27FC236}">
                <a16:creationId xmlns:a16="http://schemas.microsoft.com/office/drawing/2014/main" id="{E6411F87-9581-4E78-8437-DF31D61F6E56}"/>
              </a:ext>
            </a:extLst>
          </p:cNvPr>
          <p:cNvSpPr/>
          <p:nvPr/>
        </p:nvSpPr>
        <p:spPr>
          <a:xfrm>
            <a:off x="4561664" y="4072998"/>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B0EE6C4B-3E49-4FEC-A6E6-6B93C88E40B3}"/>
              </a:ext>
            </a:extLst>
          </p:cNvPr>
          <p:cNvSpPr txBox="1"/>
          <p:nvPr/>
        </p:nvSpPr>
        <p:spPr>
          <a:xfrm>
            <a:off x="6016369" y="3390882"/>
            <a:ext cx="2073430"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Tutor Time / Start</a:t>
            </a:r>
          </a:p>
        </p:txBody>
      </p:sp>
      <p:sp>
        <p:nvSpPr>
          <p:cNvPr id="48" name="Oval 47">
            <a:extLst>
              <a:ext uri="{FF2B5EF4-FFF2-40B4-BE49-F238E27FC236}">
                <a16:creationId xmlns:a16="http://schemas.microsoft.com/office/drawing/2014/main" id="{E6411F87-9581-4E78-8437-DF31D61F6E56}"/>
              </a:ext>
            </a:extLst>
          </p:cNvPr>
          <p:cNvSpPr/>
          <p:nvPr/>
        </p:nvSpPr>
        <p:spPr>
          <a:xfrm>
            <a:off x="4416282" y="3861620"/>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B0EE6C4B-3E49-4FEC-A6E6-6B93C88E40B3}"/>
              </a:ext>
            </a:extLst>
          </p:cNvPr>
          <p:cNvSpPr txBox="1"/>
          <p:nvPr/>
        </p:nvSpPr>
        <p:spPr>
          <a:xfrm>
            <a:off x="4734671" y="4050242"/>
            <a:ext cx="3031592"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Knowing the child / child feels known</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0" name="TextBox 49">
            <a:extLst>
              <a:ext uri="{FF2B5EF4-FFF2-40B4-BE49-F238E27FC236}">
                <a16:creationId xmlns:a16="http://schemas.microsoft.com/office/drawing/2014/main" id="{75BC1E22-C5B0-4E51-B7D8-3CB8E282CF2A}"/>
              </a:ext>
            </a:extLst>
          </p:cNvPr>
          <p:cNvSpPr txBox="1"/>
          <p:nvPr/>
        </p:nvSpPr>
        <p:spPr>
          <a:xfrm>
            <a:off x="9634344" y="79913"/>
            <a:ext cx="2374900" cy="73866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rPr>
              <a:t>What system do we want?</a:t>
            </a:r>
            <a:endParaRPr kumimoji="0" lang="en-IN" sz="2400" b="1" i="0" u="none" strike="noStrike" kern="1200" cap="none" spc="0" normalizeH="0" baseline="0" noProof="0" dirty="0">
              <a:ln>
                <a:noFill/>
              </a:ln>
              <a:solidFill>
                <a:srgbClr val="55398A"/>
              </a:solidFill>
              <a:effectLst/>
              <a:uLnTx/>
              <a:uFillTx/>
              <a:latin typeface="Arial" panose="020B0604020202020204" pitchFamily="34" charset="0"/>
              <a:ea typeface="+mn-ea"/>
              <a:cs typeface="Arial" panose="020B0604020202020204" pitchFamily="34" charset="0"/>
            </a:endParaRPr>
          </a:p>
        </p:txBody>
      </p:sp>
      <p:sp>
        <p:nvSpPr>
          <p:cNvPr id="54" name="Oval 53">
            <a:extLst>
              <a:ext uri="{FF2B5EF4-FFF2-40B4-BE49-F238E27FC236}">
                <a16:creationId xmlns:a16="http://schemas.microsoft.com/office/drawing/2014/main" id="{EFBEF32C-802D-4F53-B77D-15E6F3076D02}"/>
              </a:ext>
            </a:extLst>
          </p:cNvPr>
          <p:cNvSpPr/>
          <p:nvPr/>
        </p:nvSpPr>
        <p:spPr>
          <a:xfrm>
            <a:off x="10240217" y="1347343"/>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 name="TextBox 55">
            <a:extLst>
              <a:ext uri="{FF2B5EF4-FFF2-40B4-BE49-F238E27FC236}">
                <a16:creationId xmlns:a16="http://schemas.microsoft.com/office/drawing/2014/main" id="{F82A1327-8F03-44DC-A9C9-FB35937CE898}"/>
              </a:ext>
            </a:extLst>
          </p:cNvPr>
          <p:cNvSpPr txBox="1"/>
          <p:nvPr/>
        </p:nvSpPr>
        <p:spPr>
          <a:xfrm>
            <a:off x="9880617" y="5759222"/>
            <a:ext cx="2204097" cy="923330"/>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All this system-wide collaboration aspires to </a:t>
            </a: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happier children </a:t>
            </a: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in the Borough as the norm</a:t>
            </a:r>
            <a:endParaRPr kumimoji="0" lang="en-IN"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57" name="TextBox 56">
            <a:extLst>
              <a:ext uri="{FF2B5EF4-FFF2-40B4-BE49-F238E27FC236}">
                <a16:creationId xmlns:a16="http://schemas.microsoft.com/office/drawing/2014/main" id="{F82A1327-8F03-44DC-A9C9-FB35937CE898}"/>
              </a:ext>
            </a:extLst>
          </p:cNvPr>
          <p:cNvSpPr txBox="1"/>
          <p:nvPr/>
        </p:nvSpPr>
        <p:spPr>
          <a:xfrm>
            <a:off x="66237" y="5654796"/>
            <a:ext cx="2150329" cy="1154162"/>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There is </a:t>
            </a: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reciprocity</a:t>
            </a: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 everywhere in the system.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Everyone contributes.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Everyone benefits.</a:t>
            </a:r>
            <a:endParaRPr kumimoji="0" lang="en-IN" sz="1500" b="0"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58" name="Oval 57">
            <a:extLst>
              <a:ext uri="{FF2B5EF4-FFF2-40B4-BE49-F238E27FC236}">
                <a16:creationId xmlns:a16="http://schemas.microsoft.com/office/drawing/2014/main" id="{E6411F87-9581-4E78-8437-DF31D61F6E56}"/>
              </a:ext>
            </a:extLst>
          </p:cNvPr>
          <p:cNvSpPr/>
          <p:nvPr/>
        </p:nvSpPr>
        <p:spPr>
          <a:xfrm>
            <a:off x="4002913" y="2937768"/>
            <a:ext cx="138499" cy="138499"/>
          </a:xfrm>
          <a:prstGeom prst="ellipse">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7" name="Straight Arrow Connector 6"/>
          <p:cNvCxnSpPr/>
          <p:nvPr/>
        </p:nvCxnSpPr>
        <p:spPr>
          <a:xfrm>
            <a:off x="712319" y="2988149"/>
            <a:ext cx="3409351" cy="1056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7AB606D6-52A3-4C51-AE70-BF9A857DEB5F}"/>
              </a:ext>
            </a:extLst>
          </p:cNvPr>
          <p:cNvSpPr/>
          <p:nvPr/>
        </p:nvSpPr>
        <p:spPr>
          <a:xfrm>
            <a:off x="2044965" y="1122122"/>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2" name="TextBox 61">
            <a:extLst>
              <a:ext uri="{FF2B5EF4-FFF2-40B4-BE49-F238E27FC236}">
                <a16:creationId xmlns:a16="http://schemas.microsoft.com/office/drawing/2014/main" id="{1BFA791D-1B16-46BD-875E-BC039111DE4A}"/>
              </a:ext>
            </a:extLst>
          </p:cNvPr>
          <p:cNvSpPr txBox="1"/>
          <p:nvPr/>
        </p:nvSpPr>
        <p:spPr>
          <a:xfrm>
            <a:off x="1903787" y="1275569"/>
            <a:ext cx="1484159" cy="110799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Opportunity to succeed &amp; reach potential</a:t>
            </a:r>
            <a:endParaRPr kumimoji="0" lang="en-IN"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6" name="Oval 65">
            <a:extLst>
              <a:ext uri="{FF2B5EF4-FFF2-40B4-BE49-F238E27FC236}">
                <a16:creationId xmlns:a16="http://schemas.microsoft.com/office/drawing/2014/main" id="{EFBEF32C-802D-4F53-B77D-15E6F3076D02}"/>
              </a:ext>
            </a:extLst>
          </p:cNvPr>
          <p:cNvSpPr/>
          <p:nvPr/>
        </p:nvSpPr>
        <p:spPr>
          <a:xfrm>
            <a:off x="11144503" y="2376259"/>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7" name="TextBox 66">
            <a:extLst>
              <a:ext uri="{FF2B5EF4-FFF2-40B4-BE49-F238E27FC236}">
                <a16:creationId xmlns:a16="http://schemas.microsoft.com/office/drawing/2014/main" id="{1BFA791D-1B16-46BD-875E-BC039111DE4A}"/>
              </a:ext>
            </a:extLst>
          </p:cNvPr>
          <p:cNvSpPr txBox="1"/>
          <p:nvPr/>
        </p:nvSpPr>
        <p:spPr>
          <a:xfrm>
            <a:off x="9799656" y="2476078"/>
            <a:ext cx="1610289"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connection between VCSE and education partners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9" name="TextBox 68">
            <a:extLst>
              <a:ext uri="{FF2B5EF4-FFF2-40B4-BE49-F238E27FC236}">
                <a16:creationId xmlns:a16="http://schemas.microsoft.com/office/drawing/2014/main" id="{F82A1327-8F03-44DC-A9C9-FB35937CE898}"/>
              </a:ext>
            </a:extLst>
          </p:cNvPr>
          <p:cNvSpPr txBox="1"/>
          <p:nvPr/>
        </p:nvSpPr>
        <p:spPr>
          <a:xfrm>
            <a:off x="44814" y="-19631"/>
            <a:ext cx="2140431" cy="163121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 system where these stakeholders also benefit from actively supporting children, young people and families to attend      and learn well</a:t>
            </a:r>
            <a:r>
              <a:rPr kumimoji="0" lang="en-US" sz="16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rPr>
              <a:t>…</a:t>
            </a:r>
            <a:endParaRPr kumimoji="0" lang="en-IN" sz="1600" b="1" i="0" u="none" strike="noStrike" kern="1200" cap="none" spc="0" normalizeH="0" baseline="0" noProof="0" dirty="0">
              <a:ln>
                <a:noFill/>
              </a:ln>
              <a:solidFill>
                <a:srgbClr val="30B3E7"/>
              </a:solidFill>
              <a:effectLst/>
              <a:uLnTx/>
              <a:uFillTx/>
              <a:latin typeface="Arial" panose="020B0604020202020204" pitchFamily="34" charset="0"/>
              <a:ea typeface="+mn-ea"/>
              <a:cs typeface="Arial" panose="020B0604020202020204" pitchFamily="34" charset="0"/>
            </a:endParaRPr>
          </a:p>
        </p:txBody>
      </p:sp>
      <p:sp>
        <p:nvSpPr>
          <p:cNvPr id="70" name="Oval 69">
            <a:extLst>
              <a:ext uri="{FF2B5EF4-FFF2-40B4-BE49-F238E27FC236}">
                <a16:creationId xmlns:a16="http://schemas.microsoft.com/office/drawing/2014/main" id="{D8F28784-B935-4021-AF4D-C07EE6F5DF73}"/>
              </a:ext>
            </a:extLst>
          </p:cNvPr>
          <p:cNvSpPr/>
          <p:nvPr/>
        </p:nvSpPr>
        <p:spPr>
          <a:xfrm>
            <a:off x="9759154" y="3156739"/>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1" name="TextBox 70">
            <a:extLst>
              <a:ext uri="{FF2B5EF4-FFF2-40B4-BE49-F238E27FC236}">
                <a16:creationId xmlns:a16="http://schemas.microsoft.com/office/drawing/2014/main" id="{8FE2FBA9-FBB8-47BE-B042-53CFBB8D47B7}"/>
              </a:ext>
            </a:extLst>
          </p:cNvPr>
          <p:cNvSpPr txBox="1"/>
          <p:nvPr/>
        </p:nvSpPr>
        <p:spPr>
          <a:xfrm>
            <a:off x="7757364" y="3163281"/>
            <a:ext cx="1958693"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each other’s      services &amp; ability to support child &amp; family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2" name="Oval 71">
            <a:extLst>
              <a:ext uri="{FF2B5EF4-FFF2-40B4-BE49-F238E27FC236}">
                <a16:creationId xmlns:a16="http://schemas.microsoft.com/office/drawing/2014/main" id="{D8F28784-B935-4021-AF4D-C07EE6F5DF73}"/>
              </a:ext>
            </a:extLst>
          </p:cNvPr>
          <p:cNvSpPr/>
          <p:nvPr/>
        </p:nvSpPr>
        <p:spPr>
          <a:xfrm>
            <a:off x="8457003" y="1603246"/>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3" name="TextBox 72">
            <a:extLst>
              <a:ext uri="{FF2B5EF4-FFF2-40B4-BE49-F238E27FC236}">
                <a16:creationId xmlns:a16="http://schemas.microsoft.com/office/drawing/2014/main" id="{8FE2FBA9-FBB8-47BE-B042-53CFBB8D47B7}"/>
              </a:ext>
            </a:extLst>
          </p:cNvPr>
          <p:cNvSpPr txBox="1"/>
          <p:nvPr/>
        </p:nvSpPr>
        <p:spPr>
          <a:xfrm>
            <a:off x="6770102" y="1826402"/>
            <a:ext cx="1900711"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child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172FE4E7-EDC8-6335-8E33-C9AAFB481163}"/>
              </a:ext>
            </a:extLst>
          </p:cNvPr>
          <p:cNvSpPr txBox="1"/>
          <p:nvPr/>
        </p:nvSpPr>
        <p:spPr>
          <a:xfrm>
            <a:off x="4472857" y="3622262"/>
            <a:ext cx="3672242"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relationships across all staff members</a:t>
            </a:r>
          </a:p>
        </p:txBody>
      </p:sp>
      <p:sp>
        <p:nvSpPr>
          <p:cNvPr id="23" name="TextBox 22">
            <a:extLst>
              <a:ext uri="{FF2B5EF4-FFF2-40B4-BE49-F238E27FC236}">
                <a16:creationId xmlns:a16="http://schemas.microsoft.com/office/drawing/2014/main" id="{13C26894-75EB-19FE-39A3-8EC533E268D0}"/>
              </a:ext>
            </a:extLst>
          </p:cNvPr>
          <p:cNvSpPr txBox="1"/>
          <p:nvPr/>
        </p:nvSpPr>
        <p:spPr>
          <a:xfrm>
            <a:off x="4643109" y="3845053"/>
            <a:ext cx="3231067" cy="21544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Improved, relationships-based transition</a:t>
            </a:r>
          </a:p>
        </p:txBody>
      </p:sp>
      <p:sp>
        <p:nvSpPr>
          <p:cNvPr id="52" name="TextBox 51">
            <a:extLst>
              <a:ext uri="{FF2B5EF4-FFF2-40B4-BE49-F238E27FC236}">
                <a16:creationId xmlns:a16="http://schemas.microsoft.com/office/drawing/2014/main" id="{9745F594-DCD6-7652-7719-E04EE93FDD11}"/>
              </a:ext>
            </a:extLst>
          </p:cNvPr>
          <p:cNvSpPr txBox="1"/>
          <p:nvPr/>
        </p:nvSpPr>
        <p:spPr>
          <a:xfrm>
            <a:off x="4767143" y="4266576"/>
            <a:ext cx="2917121" cy="215444"/>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Trusted adults </a:t>
            </a:r>
            <a:r>
              <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en-IN"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9" name="TextBox 58">
            <a:extLst>
              <a:ext uri="{FF2B5EF4-FFF2-40B4-BE49-F238E27FC236}">
                <a16:creationId xmlns:a16="http://schemas.microsoft.com/office/drawing/2014/main" id="{C8076C65-7D45-61F0-8C1C-3C2C1F396C84}"/>
              </a:ext>
            </a:extLst>
          </p:cNvPr>
          <p:cNvSpPr txBox="1"/>
          <p:nvPr/>
        </p:nvSpPr>
        <p:spPr>
          <a:xfrm>
            <a:off x="6650058" y="4257000"/>
            <a:ext cx="2273263" cy="646331"/>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child’s community to                 adapt support provided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0" name="Oval 59">
            <a:extLst>
              <a:ext uri="{FF2B5EF4-FFF2-40B4-BE49-F238E27FC236}">
                <a16:creationId xmlns:a16="http://schemas.microsoft.com/office/drawing/2014/main" id="{A87B2895-F505-FCEB-A942-015155F4ED32}"/>
              </a:ext>
            </a:extLst>
          </p:cNvPr>
          <p:cNvSpPr/>
          <p:nvPr/>
        </p:nvSpPr>
        <p:spPr>
          <a:xfrm>
            <a:off x="8954464" y="4754846"/>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5" name="Oval 64">
            <a:extLst>
              <a:ext uri="{FF2B5EF4-FFF2-40B4-BE49-F238E27FC236}">
                <a16:creationId xmlns:a16="http://schemas.microsoft.com/office/drawing/2014/main" id="{9D80410A-1EBE-0B92-17F0-C6FFF98E8996}"/>
              </a:ext>
            </a:extLst>
          </p:cNvPr>
          <p:cNvSpPr/>
          <p:nvPr/>
        </p:nvSpPr>
        <p:spPr>
          <a:xfrm>
            <a:off x="3194648" y="4824095"/>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4" name="TextBox 73">
            <a:extLst>
              <a:ext uri="{FF2B5EF4-FFF2-40B4-BE49-F238E27FC236}">
                <a16:creationId xmlns:a16="http://schemas.microsoft.com/office/drawing/2014/main" id="{40CE36AD-B605-1ECB-EBD1-1C65DD39B82C}"/>
              </a:ext>
            </a:extLst>
          </p:cNvPr>
          <p:cNvSpPr txBox="1"/>
          <p:nvPr/>
        </p:nvSpPr>
        <p:spPr>
          <a:xfrm>
            <a:off x="3051062" y="2061522"/>
            <a:ext cx="2188103" cy="43088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Workforce recruitment and retention</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5" name="Oval 74">
            <a:extLst>
              <a:ext uri="{FF2B5EF4-FFF2-40B4-BE49-F238E27FC236}">
                <a16:creationId xmlns:a16="http://schemas.microsoft.com/office/drawing/2014/main" id="{C72D1E12-C876-E185-2026-E0EDE9F9C972}"/>
              </a:ext>
            </a:extLst>
          </p:cNvPr>
          <p:cNvSpPr/>
          <p:nvPr/>
        </p:nvSpPr>
        <p:spPr>
          <a:xfrm>
            <a:off x="3125398" y="1886794"/>
            <a:ext cx="138499" cy="138499"/>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6" name="TextBox 75">
            <a:extLst>
              <a:ext uri="{FF2B5EF4-FFF2-40B4-BE49-F238E27FC236}">
                <a16:creationId xmlns:a16="http://schemas.microsoft.com/office/drawing/2014/main" id="{DF26980D-0507-6E12-2852-7C983F3FB1BC}"/>
              </a:ext>
            </a:extLst>
          </p:cNvPr>
          <p:cNvSpPr txBox="1"/>
          <p:nvPr/>
        </p:nvSpPr>
        <p:spPr>
          <a:xfrm>
            <a:off x="7150901" y="743456"/>
            <a:ext cx="1958693" cy="646331"/>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understanding           of ‘the system’ by everyone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7" name="TextBox 76">
            <a:extLst>
              <a:ext uri="{FF2B5EF4-FFF2-40B4-BE49-F238E27FC236}">
                <a16:creationId xmlns:a16="http://schemas.microsoft.com/office/drawing/2014/main" id="{5204520A-7FC5-C518-C960-3A973FC8FE9A}"/>
              </a:ext>
            </a:extLst>
          </p:cNvPr>
          <p:cNvSpPr txBox="1"/>
          <p:nvPr/>
        </p:nvSpPr>
        <p:spPr>
          <a:xfrm>
            <a:off x="8595502" y="1570879"/>
            <a:ext cx="1958693" cy="43088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Familiarity with local services and support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8" name="TextBox 77">
            <a:extLst>
              <a:ext uri="{FF2B5EF4-FFF2-40B4-BE49-F238E27FC236}">
                <a16:creationId xmlns:a16="http://schemas.microsoft.com/office/drawing/2014/main" id="{1993D65D-4A71-6862-6E44-2FF5C20D2795}"/>
              </a:ext>
            </a:extLst>
          </p:cNvPr>
          <p:cNvSpPr txBox="1"/>
          <p:nvPr/>
        </p:nvSpPr>
        <p:spPr>
          <a:xfrm>
            <a:off x="9244518" y="3498135"/>
            <a:ext cx="1958693"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Capacity for          early intervention, support and        advocacy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9" name="TextBox 78">
            <a:extLst>
              <a:ext uri="{FF2B5EF4-FFF2-40B4-BE49-F238E27FC236}">
                <a16:creationId xmlns:a16="http://schemas.microsoft.com/office/drawing/2014/main" id="{06F9C7BA-5123-3FD8-005B-F2D30089D836}"/>
              </a:ext>
            </a:extLst>
          </p:cNvPr>
          <p:cNvSpPr txBox="1"/>
          <p:nvPr/>
        </p:nvSpPr>
        <p:spPr>
          <a:xfrm>
            <a:off x="824388" y="3105393"/>
            <a:ext cx="3292237" cy="276999"/>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Trusting relationships</a:t>
            </a:r>
            <a:endParaRPr kumimoji="0" lang="en-IN"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0" name="TextBox 79">
            <a:extLst>
              <a:ext uri="{FF2B5EF4-FFF2-40B4-BE49-F238E27FC236}">
                <a16:creationId xmlns:a16="http://schemas.microsoft.com/office/drawing/2014/main" id="{AA241CD1-5368-1D18-C768-EEB6CA88A94C}"/>
              </a:ext>
            </a:extLst>
          </p:cNvPr>
          <p:cNvSpPr txBox="1"/>
          <p:nvPr/>
        </p:nvSpPr>
        <p:spPr>
          <a:xfrm>
            <a:off x="8741366" y="5028857"/>
            <a:ext cx="1819819"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Wingdings" panose="05000000000000000000" pitchFamily="2" charset="2"/>
              </a:rPr>
              <a:t> Volunteering, skills and employment opportunities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AFC514CB-8854-38E5-8DEC-B7EB84A608A5}"/>
              </a:ext>
            </a:extLst>
          </p:cNvPr>
          <p:cNvSpPr txBox="1"/>
          <p:nvPr/>
        </p:nvSpPr>
        <p:spPr>
          <a:xfrm>
            <a:off x="3812481" y="5714026"/>
            <a:ext cx="1619144" cy="43088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Community social assets strengthened</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Oval 81">
            <a:extLst>
              <a:ext uri="{FF2B5EF4-FFF2-40B4-BE49-F238E27FC236}">
                <a16:creationId xmlns:a16="http://schemas.microsoft.com/office/drawing/2014/main" id="{15270688-C560-14E5-43CB-73194E1913A1}"/>
              </a:ext>
            </a:extLst>
          </p:cNvPr>
          <p:cNvSpPr/>
          <p:nvPr/>
        </p:nvSpPr>
        <p:spPr>
          <a:xfrm>
            <a:off x="3710285" y="6228967"/>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3" name="Oval 82">
            <a:extLst>
              <a:ext uri="{FF2B5EF4-FFF2-40B4-BE49-F238E27FC236}">
                <a16:creationId xmlns:a16="http://schemas.microsoft.com/office/drawing/2014/main" id="{EDD53720-583A-9817-E268-E85E4D8BC2E0}"/>
              </a:ext>
            </a:extLst>
          </p:cNvPr>
          <p:cNvSpPr/>
          <p:nvPr/>
        </p:nvSpPr>
        <p:spPr>
          <a:xfrm>
            <a:off x="7667481" y="6362484"/>
            <a:ext cx="138499" cy="138499"/>
          </a:xfrm>
          <a:prstGeom prst="ellipse">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4" name="TextBox 83">
            <a:extLst>
              <a:ext uri="{FF2B5EF4-FFF2-40B4-BE49-F238E27FC236}">
                <a16:creationId xmlns:a16="http://schemas.microsoft.com/office/drawing/2014/main" id="{E994D447-8DC9-59AA-DC59-FE276B1856D0}"/>
              </a:ext>
            </a:extLst>
          </p:cNvPr>
          <p:cNvSpPr txBox="1"/>
          <p:nvPr/>
        </p:nvSpPr>
        <p:spPr>
          <a:xfrm>
            <a:off x="6923101" y="5685894"/>
            <a:ext cx="1619144" cy="64633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Communities more connected through listening &amp; activity</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849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Højrepil 26">
            <a:extLst>
              <a:ext uri="{FF2B5EF4-FFF2-40B4-BE49-F238E27FC236}">
                <a16:creationId xmlns:a16="http://schemas.microsoft.com/office/drawing/2014/main" id="{FB54549C-B562-A3FE-0628-A5FD11E71964}"/>
              </a:ext>
            </a:extLst>
          </p:cNvPr>
          <p:cNvSpPr>
            <a:spLocks noChangeArrowheads="1"/>
          </p:cNvSpPr>
          <p:nvPr/>
        </p:nvSpPr>
        <p:spPr bwMode="auto">
          <a:xfrm>
            <a:off x="4640806" y="1046256"/>
            <a:ext cx="4959306" cy="39738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More capacity in voluntary sector and communities for early intervention</a:t>
            </a:r>
          </a:p>
        </p:txBody>
      </p:sp>
      <p:sp>
        <p:nvSpPr>
          <p:cNvPr id="52" name="Højrepil 26">
            <a:extLst>
              <a:ext uri="{FF2B5EF4-FFF2-40B4-BE49-F238E27FC236}">
                <a16:creationId xmlns:a16="http://schemas.microsoft.com/office/drawing/2014/main" id="{C37C892E-E92A-8EB3-4066-57A56FAC8992}"/>
              </a:ext>
            </a:extLst>
          </p:cNvPr>
          <p:cNvSpPr>
            <a:spLocks noChangeArrowheads="1"/>
          </p:cNvSpPr>
          <p:nvPr/>
        </p:nvSpPr>
        <p:spPr bwMode="auto">
          <a:xfrm>
            <a:off x="3959116" y="636384"/>
            <a:ext cx="3121333" cy="576149"/>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Services engaged and working together with VCS sector &amp; communities</a:t>
            </a:r>
          </a:p>
        </p:txBody>
      </p:sp>
      <p:grpSp>
        <p:nvGrpSpPr>
          <p:cNvPr id="204" name="Group 203">
            <a:extLst>
              <a:ext uri="{FF2B5EF4-FFF2-40B4-BE49-F238E27FC236}">
                <a16:creationId xmlns:a16="http://schemas.microsoft.com/office/drawing/2014/main" id="{A5DA8684-8695-4219-8F97-52F65E22A76A}"/>
              </a:ext>
            </a:extLst>
          </p:cNvPr>
          <p:cNvGrpSpPr/>
          <p:nvPr/>
        </p:nvGrpSpPr>
        <p:grpSpPr>
          <a:xfrm>
            <a:off x="1455693" y="427098"/>
            <a:ext cx="2792412" cy="2774950"/>
            <a:chOff x="10646161" y="1815412"/>
            <a:chExt cx="2792412" cy="2774950"/>
          </a:xfrm>
          <a:solidFill>
            <a:schemeClr val="accent1"/>
          </a:solidFill>
        </p:grpSpPr>
        <p:sp>
          <p:nvSpPr>
            <p:cNvPr id="205"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6"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7"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8"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09"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10"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grpSp>
        <p:nvGrpSpPr>
          <p:cNvPr id="4" name="Group 3">
            <a:extLst>
              <a:ext uri="{FF2B5EF4-FFF2-40B4-BE49-F238E27FC236}">
                <a16:creationId xmlns:a16="http://schemas.microsoft.com/office/drawing/2014/main" id="{D32C3D82-42AD-471D-BEFA-C2F9C807F706}"/>
              </a:ext>
            </a:extLst>
          </p:cNvPr>
          <p:cNvGrpSpPr/>
          <p:nvPr/>
        </p:nvGrpSpPr>
        <p:grpSpPr>
          <a:xfrm rot="11992278">
            <a:off x="11075189" y="748737"/>
            <a:ext cx="1017587" cy="1003300"/>
            <a:chOff x="5710238" y="1475454"/>
            <a:chExt cx="1017587" cy="1003300"/>
          </a:xfrm>
        </p:grpSpPr>
        <p:grpSp>
          <p:nvGrpSpPr>
            <p:cNvPr id="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grpSp>
        <p:nvGrpSpPr>
          <p:cNvPr id="13" name="Group 12">
            <a:extLst>
              <a:ext uri="{FF2B5EF4-FFF2-40B4-BE49-F238E27FC236}">
                <a16:creationId xmlns:a16="http://schemas.microsoft.com/office/drawing/2014/main" id="{A5DA8684-8695-4219-8F97-52F65E22A76A}"/>
              </a:ext>
            </a:extLst>
          </p:cNvPr>
          <p:cNvGrpSpPr/>
          <p:nvPr/>
        </p:nvGrpSpPr>
        <p:grpSpPr>
          <a:xfrm>
            <a:off x="1363250" y="4008427"/>
            <a:ext cx="2792412" cy="2774950"/>
            <a:chOff x="10646161" y="1815412"/>
            <a:chExt cx="2792412" cy="2774950"/>
          </a:xfrm>
          <a:solidFill>
            <a:schemeClr val="accent4"/>
          </a:solidFill>
        </p:grpSpPr>
        <p:sp>
          <p:nvSpPr>
            <p:cNvPr id="14"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5"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6"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7"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8"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9"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2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7760744" y="2797412"/>
            <a:ext cx="1712954" cy="1234958"/>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Self-determination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Motivated to change</a:t>
            </a:r>
          </a:p>
        </p:txBody>
      </p:sp>
      <p:sp>
        <p:nvSpPr>
          <p:cNvPr id="21" name="Tekstboks 364">
            <a:extLst>
              <a:ext uri="{FF2B5EF4-FFF2-40B4-BE49-F238E27FC236}">
                <a16:creationId xmlns:a16="http://schemas.microsoft.com/office/drawing/2014/main" id="{0293522F-133D-44F8-A8BA-14B1C4F8861C}"/>
              </a:ext>
            </a:extLst>
          </p:cNvPr>
          <p:cNvSpPr txBox="1">
            <a:spLocks noChangeArrowheads="1"/>
          </p:cNvSpPr>
          <p:nvPr/>
        </p:nvSpPr>
        <p:spPr bwMode="auto">
          <a:xfrm>
            <a:off x="9778518" y="2965908"/>
            <a:ext cx="103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400" b="1" i="0" u="none" strike="noStrike" kern="0" cap="none" spc="0" normalizeH="0" baseline="0" noProof="0" dirty="0">
                <a:ln>
                  <a:noFill/>
                </a:ln>
                <a:solidFill>
                  <a:prstClr val="white"/>
                </a:solidFill>
                <a:effectLst/>
                <a:uLnTx/>
                <a:uFillTx/>
                <a:latin typeface="Cardo" panose="02020600000000000000" pitchFamily="18" charset="-79"/>
                <a:ea typeface="Cardo" panose="02020600000000000000" pitchFamily="18" charset="-79"/>
                <a:cs typeface="Cardo" panose="02020600000000000000" pitchFamily="18" charset="-79"/>
              </a:rPr>
              <a:t>Your Text Here</a:t>
            </a:r>
          </a:p>
        </p:txBody>
      </p:sp>
      <p:sp>
        <p:nvSpPr>
          <p:cNvPr id="22"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470986" y="3378653"/>
            <a:ext cx="597363"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Have  a voice</a:t>
            </a:r>
          </a:p>
        </p:txBody>
      </p:sp>
      <p:grpSp>
        <p:nvGrpSpPr>
          <p:cNvPr id="26" name="Group 1">
            <a:extLst>
              <a:ext uri="{FF2B5EF4-FFF2-40B4-BE49-F238E27FC236}">
                <a16:creationId xmlns:a16="http://schemas.microsoft.com/office/drawing/2014/main" id="{017A55A0-C355-44A1-855F-E743022B927A}"/>
              </a:ext>
            </a:extLst>
          </p:cNvPr>
          <p:cNvGrpSpPr>
            <a:grpSpLocks/>
          </p:cNvGrpSpPr>
          <p:nvPr/>
        </p:nvGrpSpPr>
        <p:grpSpPr bwMode="auto">
          <a:xfrm>
            <a:off x="4434955" y="1737171"/>
            <a:ext cx="3437166" cy="3416986"/>
            <a:chOff x="2409710" y="800736"/>
            <a:chExt cx="4056494" cy="4030999"/>
          </a:xfrm>
          <a:solidFill>
            <a:schemeClr val="accent5"/>
          </a:solidFill>
        </p:grpSpPr>
        <p:sp>
          <p:nvSpPr>
            <p:cNvPr id="27" name="Blokbue 38">
              <a:extLst>
                <a:ext uri="{FF2B5EF4-FFF2-40B4-BE49-F238E27FC236}">
                  <a16:creationId xmlns:a16="http://schemas.microsoft.com/office/drawing/2014/main" id="{CA3CA987-1255-49D6-83A4-DBC27F2290DA}"/>
                </a:ext>
              </a:extLst>
            </p:cNvPr>
            <p:cNvSpPr>
              <a:spLocks noChangeArrowheads="1"/>
            </p:cNvSpPr>
            <p:nvPr/>
          </p:nvSpPr>
          <p:spPr bwMode="auto">
            <a:xfrm rot="7334020">
              <a:off x="2624052" y="876906"/>
              <a:ext cx="3842146"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8" name="Blokbue 39">
              <a:extLst>
                <a:ext uri="{FF2B5EF4-FFF2-40B4-BE49-F238E27FC236}">
                  <a16:creationId xmlns:a16="http://schemas.microsoft.com/office/drawing/2014/main" id="{9F6E00D0-5158-40E5-9C3E-AE6486224EFA}"/>
                </a:ext>
              </a:extLst>
            </p:cNvPr>
            <p:cNvSpPr>
              <a:spLocks noChangeArrowheads="1"/>
            </p:cNvSpPr>
            <p:nvPr/>
          </p:nvSpPr>
          <p:spPr bwMode="auto">
            <a:xfrm rot="10843925">
              <a:off x="2543074" y="981655"/>
              <a:ext cx="3842158" cy="3842146"/>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29" name="Blokbue 40">
              <a:extLst>
                <a:ext uri="{FF2B5EF4-FFF2-40B4-BE49-F238E27FC236}">
                  <a16:creationId xmlns:a16="http://schemas.microsoft.com/office/drawing/2014/main" id="{A798CCC9-9094-444D-A562-D90A0629DC60}"/>
                </a:ext>
              </a:extLst>
            </p:cNvPr>
            <p:cNvSpPr>
              <a:spLocks noChangeArrowheads="1"/>
            </p:cNvSpPr>
            <p:nvPr/>
          </p:nvSpPr>
          <p:spPr bwMode="auto">
            <a:xfrm rot="14446858">
              <a:off x="2438294" y="989584"/>
              <a:ext cx="3842145"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0" name="Blokbue 41">
              <a:extLst>
                <a:ext uri="{FF2B5EF4-FFF2-40B4-BE49-F238E27FC236}">
                  <a16:creationId xmlns:a16="http://schemas.microsoft.com/office/drawing/2014/main" id="{CC17D209-E992-4564-BD2C-9D0D6A841812}"/>
                </a:ext>
              </a:extLst>
            </p:cNvPr>
            <p:cNvSpPr>
              <a:spLocks noChangeArrowheads="1"/>
            </p:cNvSpPr>
            <p:nvPr/>
          </p:nvSpPr>
          <p:spPr bwMode="auto">
            <a:xfrm rot="18033862">
              <a:off x="2408923" y="882461"/>
              <a:ext cx="3843732" cy="3842158"/>
            </a:xfrm>
            <a:custGeom>
              <a:avLst/>
              <a:gdLst>
                <a:gd name="T0" fmla="*/ 846461 w 5061247"/>
                <a:gd name="T1" fmla="*/ 1745918 h 5061735"/>
                <a:gd name="T2" fmla="*/ 2367396 w 5061247"/>
                <a:gd name="T3" fmla="*/ 679748 h 5061735"/>
                <a:gd name="T4" fmla="*/ 2530624 w 5061247"/>
                <a:gd name="T5" fmla="*/ 2530868 h 5061735"/>
                <a:gd name="T6" fmla="*/ 5898240 60000 65536"/>
                <a:gd name="T7" fmla="*/ 0 60000 65536"/>
                <a:gd name="T8" fmla="*/ 17694720 60000 65536"/>
                <a:gd name="T9" fmla="*/ 236857 w 5061247"/>
                <a:gd name="T10" fmla="*/ 9784 h 5061735"/>
                <a:gd name="T11" fmla="*/ 2426473 w 5061247"/>
                <a:gd name="T12" fmla="*/ 2030041 h 5061735"/>
              </a:gdLst>
              <a:ahLst/>
              <a:cxnLst>
                <a:cxn ang="T6">
                  <a:pos x="T0" y="T1"/>
                </a:cxn>
                <a:cxn ang="T7">
                  <a:pos x="T2" y="T3"/>
                </a:cxn>
                <a:cxn ang="T8">
                  <a:pos x="T4" y="T5"/>
                </a:cxn>
              </a:cxnLst>
              <a:rect l="T9" t="T10" r="T11" b="T12"/>
              <a:pathLst>
                <a:path w="5061247" h="5061735">
                  <a:moveTo>
                    <a:pt x="236857" y="1461796"/>
                  </a:moveTo>
                  <a:lnTo>
                    <a:pt x="236856" y="1461795"/>
                  </a:lnTo>
                  <a:cubicBezTo>
                    <a:pt x="618584" y="642613"/>
                    <a:pt x="1408130" y="89174"/>
                    <a:pt x="2308321" y="9782"/>
                  </a:cubicBezTo>
                  <a:lnTo>
                    <a:pt x="2426473" y="1349712"/>
                  </a:lnTo>
                  <a:lnTo>
                    <a:pt x="2426472" y="1349711"/>
                  </a:lnTo>
                  <a:cubicBezTo>
                    <a:pt x="2004756" y="1386912"/>
                    <a:pt x="1634879" y="1646224"/>
                    <a:pt x="1456065" y="2030040"/>
                  </a:cubicBezTo>
                  <a:lnTo>
                    <a:pt x="236857" y="146179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1" name="Blokbue 42">
              <a:extLst>
                <a:ext uri="{FF2B5EF4-FFF2-40B4-BE49-F238E27FC236}">
                  <a16:creationId xmlns:a16="http://schemas.microsoft.com/office/drawing/2014/main" id="{7D6A1DCB-9486-41AB-BC6D-EC540F4ECBB9}"/>
                </a:ext>
              </a:extLst>
            </p:cNvPr>
            <p:cNvSpPr>
              <a:spLocks noChangeArrowheads="1"/>
            </p:cNvSpPr>
            <p:nvPr/>
          </p:nvSpPr>
          <p:spPr bwMode="auto">
            <a:xfrm rot="14285">
              <a:off x="2471630" y="805499"/>
              <a:ext cx="3842158" cy="3843732"/>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32" name="Blokbue 43">
              <a:extLst>
                <a:ext uri="{FF2B5EF4-FFF2-40B4-BE49-F238E27FC236}">
                  <a16:creationId xmlns:a16="http://schemas.microsoft.com/office/drawing/2014/main" id="{18E0AF17-4EDE-45B5-8FC6-4791A343FE3D}"/>
                </a:ext>
              </a:extLst>
            </p:cNvPr>
            <p:cNvSpPr>
              <a:spLocks noChangeArrowheads="1"/>
            </p:cNvSpPr>
            <p:nvPr/>
          </p:nvSpPr>
          <p:spPr bwMode="auto">
            <a:xfrm rot="3730573">
              <a:off x="2546256" y="800730"/>
              <a:ext cx="3842146" cy="3842158"/>
            </a:xfrm>
            <a:custGeom>
              <a:avLst/>
              <a:gdLst>
                <a:gd name="T0" fmla="*/ 846563 w 5061735"/>
                <a:gd name="T1" fmla="*/ 1745607 h 5061247"/>
                <a:gd name="T2" fmla="*/ 2367661 w 5061735"/>
                <a:gd name="T3" fmla="*/ 679743 h 5061247"/>
                <a:gd name="T4" fmla="*/ 2530868 w 5061735"/>
                <a:gd name="T5" fmla="*/ 2530624 h 5061247"/>
                <a:gd name="T6" fmla="*/ 5898240 60000 65536"/>
                <a:gd name="T7" fmla="*/ 0 60000 65536"/>
                <a:gd name="T8" fmla="*/ 17694720 60000 65536"/>
                <a:gd name="T9" fmla="*/ 236959 w 5061735"/>
                <a:gd name="T10" fmla="*/ 9779 h 5061247"/>
                <a:gd name="T11" fmla="*/ 2426738 w 5061735"/>
                <a:gd name="T12" fmla="*/ 2029730 h 5061247"/>
              </a:gdLst>
              <a:ahLst/>
              <a:cxnLst>
                <a:cxn ang="T6">
                  <a:pos x="T0" y="T1"/>
                </a:cxn>
                <a:cxn ang="T7">
                  <a:pos x="T2" y="T3"/>
                </a:cxn>
                <a:cxn ang="T8">
                  <a:pos x="T4" y="T5"/>
                </a:cxn>
              </a:cxnLst>
              <a:rect l="T9" t="T10" r="T11" b="T12"/>
              <a:pathLst>
                <a:path w="5061735" h="5061247">
                  <a:moveTo>
                    <a:pt x="236959" y="1461486"/>
                  </a:moveTo>
                  <a:lnTo>
                    <a:pt x="236959" y="1461486"/>
                  </a:lnTo>
                  <a:cubicBezTo>
                    <a:pt x="618762" y="642458"/>
                    <a:pt x="1408359" y="89143"/>
                    <a:pt x="2308587" y="9779"/>
                  </a:cubicBezTo>
                  <a:lnTo>
                    <a:pt x="2426738" y="1349708"/>
                  </a:lnTo>
                  <a:cubicBezTo>
                    <a:pt x="2004984" y="1386881"/>
                    <a:pt x="1635056" y="1646069"/>
                    <a:pt x="1456166" y="2029730"/>
                  </a:cubicBezTo>
                  <a:lnTo>
                    <a:pt x="236959" y="1461486"/>
                  </a:lnTo>
                  <a:close/>
                </a:path>
              </a:pathLst>
            </a:custGeom>
            <a:grpFill/>
            <a:ln w="3175">
              <a:solidFill>
                <a:schemeClr val="bg1">
                  <a:lumMod val="8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33" name="Højrepil 44">
            <a:extLst>
              <a:ext uri="{FF2B5EF4-FFF2-40B4-BE49-F238E27FC236}">
                <a16:creationId xmlns:a16="http://schemas.microsoft.com/office/drawing/2014/main" id="{04BACDB6-C0D9-4F33-BC48-29BA41A35498}"/>
              </a:ext>
            </a:extLst>
          </p:cNvPr>
          <p:cNvSpPr>
            <a:spLocks noChangeArrowheads="1"/>
          </p:cNvSpPr>
          <p:nvPr/>
        </p:nvSpPr>
        <p:spPr bwMode="auto">
          <a:xfrm>
            <a:off x="4147152" y="3128454"/>
            <a:ext cx="1036141" cy="734448"/>
          </a:xfrm>
          <a:prstGeom prst="rightArrow">
            <a:avLst>
              <a:gd name="adj1" fmla="val 71000"/>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Trust</a:t>
            </a:r>
            <a:r>
              <a:rPr kumimoji="0" lang="da-DK" sz="1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35" name="Tekstboks 359">
            <a:extLst>
              <a:ext uri="{FF2B5EF4-FFF2-40B4-BE49-F238E27FC236}">
                <a16:creationId xmlns:a16="http://schemas.microsoft.com/office/drawing/2014/main" id="{DF269C7E-D80A-4741-9447-D84EA2EFB742}"/>
              </a:ext>
            </a:extLst>
          </p:cNvPr>
          <p:cNvSpPr txBox="1"/>
          <p:nvPr/>
        </p:nvSpPr>
        <p:spPr>
          <a:xfrm>
            <a:off x="6110159" y="1931926"/>
            <a:ext cx="1260676"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Change feels possible and new goals are set together</a:t>
            </a:r>
          </a:p>
        </p:txBody>
      </p:sp>
      <p:sp>
        <p:nvSpPr>
          <p:cNvPr id="37" name="Tekstboks 361">
            <a:extLst>
              <a:ext uri="{FF2B5EF4-FFF2-40B4-BE49-F238E27FC236}">
                <a16:creationId xmlns:a16="http://schemas.microsoft.com/office/drawing/2014/main" id="{66FA6574-2FE3-457C-9869-85ECD2012A08}"/>
              </a:ext>
            </a:extLst>
          </p:cNvPr>
          <p:cNvSpPr txBox="1"/>
          <p:nvPr/>
        </p:nvSpPr>
        <p:spPr>
          <a:xfrm>
            <a:off x="6305379" y="4243568"/>
            <a:ext cx="1004844"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are being systematically  removed</a:t>
            </a:r>
          </a:p>
        </p:txBody>
      </p:sp>
      <p:sp>
        <p:nvSpPr>
          <p:cNvPr id="38" name="Tekstboks 362">
            <a:extLst>
              <a:ext uri="{FF2B5EF4-FFF2-40B4-BE49-F238E27FC236}">
                <a16:creationId xmlns:a16="http://schemas.microsoft.com/office/drawing/2014/main" id="{3E7A111F-3088-48BB-9E3E-AC83A71142AA}"/>
              </a:ext>
            </a:extLst>
          </p:cNvPr>
          <p:cNvSpPr txBox="1"/>
          <p:nvPr/>
        </p:nvSpPr>
        <p:spPr>
          <a:xfrm>
            <a:off x="5138121" y="4202852"/>
            <a:ext cx="906712" cy="67710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‘Team’ around child / family galvanised</a:t>
            </a:r>
          </a:p>
        </p:txBody>
      </p:sp>
      <p:sp>
        <p:nvSpPr>
          <p:cNvPr id="40" name="Tekstboks 365">
            <a:extLst>
              <a:ext uri="{FF2B5EF4-FFF2-40B4-BE49-F238E27FC236}">
                <a16:creationId xmlns:a16="http://schemas.microsoft.com/office/drawing/2014/main" id="{CB98FAAC-784A-4969-8D52-B8D426A8EF13}"/>
              </a:ext>
            </a:extLst>
          </p:cNvPr>
          <p:cNvSpPr txBox="1">
            <a:spLocks noChangeArrowheads="1"/>
          </p:cNvSpPr>
          <p:nvPr/>
        </p:nvSpPr>
        <p:spPr bwMode="auto">
          <a:xfrm>
            <a:off x="7026315" y="2984004"/>
            <a:ext cx="839449" cy="823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Action plan for success agreed together</a:t>
            </a:r>
          </a:p>
        </p:txBody>
      </p:sp>
      <p:grpSp>
        <p:nvGrpSpPr>
          <p:cNvPr id="42" name="Group 41">
            <a:extLst>
              <a:ext uri="{FF2B5EF4-FFF2-40B4-BE49-F238E27FC236}">
                <a16:creationId xmlns:a16="http://schemas.microsoft.com/office/drawing/2014/main" id="{B2E691BD-6A9E-4678-BDC4-9B482CFFC4F3}"/>
              </a:ext>
            </a:extLst>
          </p:cNvPr>
          <p:cNvGrpSpPr/>
          <p:nvPr/>
        </p:nvGrpSpPr>
        <p:grpSpPr>
          <a:xfrm>
            <a:off x="2178841" y="4862390"/>
            <a:ext cx="1133475" cy="1087544"/>
            <a:chOff x="11433191" y="2676578"/>
            <a:chExt cx="1133475" cy="1087544"/>
          </a:xfrm>
        </p:grpSpPr>
        <p:sp>
          <p:nvSpPr>
            <p:cNvPr id="43"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56155" y="2676578"/>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4"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990163"/>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family</a:t>
              </a:r>
            </a:p>
          </p:txBody>
        </p:sp>
      </p:grpSp>
      <p:sp>
        <p:nvSpPr>
          <p:cNvPr id="45"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6073821"/>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Life circumstance understood</a:t>
            </a:r>
          </a:p>
        </p:txBody>
      </p:sp>
      <p:sp>
        <p:nvSpPr>
          <p:cNvPr id="46"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735423" y="6036903"/>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Resilience factors understood</a:t>
            </a:r>
          </a:p>
        </p:txBody>
      </p:sp>
      <p:sp>
        <p:nvSpPr>
          <p:cNvPr id="48"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813911" y="4138334"/>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blamed or shamed)</a:t>
            </a:r>
          </a:p>
        </p:txBody>
      </p:sp>
      <p:sp>
        <p:nvSpPr>
          <p:cNvPr id="49"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392268" y="5190841"/>
            <a:ext cx="875908"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Practical needs understood</a:t>
            </a:r>
          </a:p>
        </p:txBody>
      </p:sp>
      <p:sp>
        <p:nvSpPr>
          <p:cNvPr id="58"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13739" y="5156998"/>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89" name="Tekstboks 68">
            <a:extLst>
              <a:ext uri="{FF2B5EF4-FFF2-40B4-BE49-F238E27FC236}">
                <a16:creationId xmlns:a16="http://schemas.microsoft.com/office/drawing/2014/main" id="{A9C0E38F-FFFE-4CC9-9174-2C5DA10AD2CE}"/>
              </a:ext>
            </a:extLst>
          </p:cNvPr>
          <p:cNvSpPr txBox="1"/>
          <p:nvPr/>
        </p:nvSpPr>
        <p:spPr>
          <a:xfrm>
            <a:off x="9558646" y="1177964"/>
            <a:ext cx="1402299"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Attends well and values learning</a:t>
            </a:r>
          </a:p>
        </p:txBody>
      </p:sp>
      <p:sp>
        <p:nvSpPr>
          <p:cNvPr id="111" name="Rectangle 110">
            <a:extLst>
              <a:ext uri="{FF2B5EF4-FFF2-40B4-BE49-F238E27FC236}">
                <a16:creationId xmlns:a16="http://schemas.microsoft.com/office/drawing/2014/main" id="{13E63C30-3EC8-436F-8534-DE7C6F8A3386}"/>
              </a:ext>
            </a:extLst>
          </p:cNvPr>
          <p:cNvSpPr/>
          <p:nvPr/>
        </p:nvSpPr>
        <p:spPr>
          <a:xfrm>
            <a:off x="0" y="-44887"/>
            <a:ext cx="12187691" cy="492443"/>
          </a:xfrm>
          <a:prstGeom prst="rect">
            <a:avLst/>
          </a:prstGeom>
        </p:spPr>
        <p:txBody>
          <a:bodyPr wrap="square">
            <a:spAutoFit/>
            <a:scene3d>
              <a:camera prst="orthographicFront"/>
              <a:lightRig rig="threePt" dir="t"/>
            </a:scene3d>
            <a:sp3d extrusionH="57150">
              <a:bevelT w="57150" h="38100" prst="artDeco"/>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rPr>
              <a:t>Outcomes for children, young people and their family on a journey away from risk of, or actual persistent or severe absence to good attendance at school, college or education setting with benefits for ‘all’ stakeholders involved in the relationship and experience.</a:t>
            </a:r>
            <a:endParaRPr kumimoji="0" lang="en-IN" sz="1300" b="1" i="0" u="none" strike="noStrike" kern="1200" cap="none" spc="0" normalizeH="0" baseline="0" noProof="0" dirty="0">
              <a:ln>
                <a:noFill/>
              </a:ln>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3" name="Tekstboks 28">
            <a:extLst>
              <a:ext uri="{FF2B5EF4-FFF2-40B4-BE49-F238E27FC236}">
                <a16:creationId xmlns:a16="http://schemas.microsoft.com/office/drawing/2014/main" id="{1A431E20-C5DF-4BB9-9E59-1050DF07C7AB}"/>
              </a:ext>
            </a:extLst>
          </p:cNvPr>
          <p:cNvSpPr txBox="1"/>
          <p:nvPr/>
        </p:nvSpPr>
        <p:spPr>
          <a:xfrm>
            <a:off x="402964" y="2294889"/>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Risk identified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110" name="Højrepil 26">
            <a:extLst>
              <a:ext uri="{FF2B5EF4-FFF2-40B4-BE49-F238E27FC236}">
                <a16:creationId xmlns:a16="http://schemas.microsoft.com/office/drawing/2014/main" id="{F1B63D14-1125-4B1C-B013-368E2EEE386F}"/>
              </a:ext>
            </a:extLst>
          </p:cNvPr>
          <p:cNvSpPr>
            <a:spLocks noChangeArrowheads="1"/>
          </p:cNvSpPr>
          <p:nvPr/>
        </p:nvSpPr>
        <p:spPr bwMode="auto">
          <a:xfrm>
            <a:off x="101532" y="4830200"/>
            <a:ext cx="1335327" cy="1234958"/>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family</a:t>
            </a:r>
          </a:p>
        </p:txBody>
      </p:sp>
      <p:sp>
        <p:nvSpPr>
          <p:cNvPr id="11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62922" y="4134902"/>
            <a:ext cx="86692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within family understood</a:t>
            </a:r>
          </a:p>
        </p:txBody>
      </p:sp>
      <p:grpSp>
        <p:nvGrpSpPr>
          <p:cNvPr id="122" name="Group 121">
            <a:extLst>
              <a:ext uri="{FF2B5EF4-FFF2-40B4-BE49-F238E27FC236}">
                <a16:creationId xmlns:a16="http://schemas.microsoft.com/office/drawing/2014/main" id="{A5DA8684-8695-4219-8F97-52F65E22A76A}"/>
              </a:ext>
            </a:extLst>
          </p:cNvPr>
          <p:cNvGrpSpPr/>
          <p:nvPr/>
        </p:nvGrpSpPr>
        <p:grpSpPr>
          <a:xfrm>
            <a:off x="9069654" y="2112635"/>
            <a:ext cx="2792412" cy="2774950"/>
            <a:chOff x="10646161" y="1815412"/>
            <a:chExt cx="2792412" cy="2774950"/>
          </a:xfrm>
          <a:solidFill>
            <a:schemeClr val="accent5"/>
          </a:solidFill>
        </p:grpSpPr>
        <p:sp>
          <p:nvSpPr>
            <p:cNvPr id="123" name="Blokbue 190">
              <a:extLst>
                <a:ext uri="{FF2B5EF4-FFF2-40B4-BE49-F238E27FC236}">
                  <a16:creationId xmlns:a16="http://schemas.microsoft.com/office/drawing/2014/main" id="{AB3F2527-D952-4ACE-A938-B8B7D35AF9F8}"/>
                </a:ext>
              </a:extLst>
            </p:cNvPr>
            <p:cNvSpPr>
              <a:spLocks noChangeArrowheads="1"/>
            </p:cNvSpPr>
            <p:nvPr/>
          </p:nvSpPr>
          <p:spPr bwMode="auto">
            <a:xfrm rot="7334020">
              <a:off x="10793798" y="1867800"/>
              <a:ext cx="2644775"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4" name="Blokbue 194">
              <a:extLst>
                <a:ext uri="{FF2B5EF4-FFF2-40B4-BE49-F238E27FC236}">
                  <a16:creationId xmlns:a16="http://schemas.microsoft.com/office/drawing/2014/main" id="{80171198-CAF0-40AA-AEC5-709256B7D668}"/>
                </a:ext>
              </a:extLst>
            </p:cNvPr>
            <p:cNvSpPr>
              <a:spLocks noChangeArrowheads="1"/>
            </p:cNvSpPr>
            <p:nvPr/>
          </p:nvSpPr>
          <p:spPr bwMode="auto">
            <a:xfrm rot="10843925">
              <a:off x="10738236" y="1940825"/>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5" name="Blokbue 206">
              <a:extLst>
                <a:ext uri="{FF2B5EF4-FFF2-40B4-BE49-F238E27FC236}">
                  <a16:creationId xmlns:a16="http://schemas.microsoft.com/office/drawing/2014/main" id="{4F49B532-8D20-4114-A875-36BF82950E57}"/>
                </a:ext>
              </a:extLst>
            </p:cNvPr>
            <p:cNvSpPr>
              <a:spLocks noChangeArrowheads="1"/>
            </p:cNvSpPr>
            <p:nvPr/>
          </p:nvSpPr>
          <p:spPr bwMode="auto">
            <a:xfrm rot="14446858">
              <a:off x="10666004" y="1944794"/>
              <a:ext cx="2644775" cy="2646362"/>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6" name="Blokbue 207">
              <a:extLst>
                <a:ext uri="{FF2B5EF4-FFF2-40B4-BE49-F238E27FC236}">
                  <a16:creationId xmlns:a16="http://schemas.microsoft.com/office/drawing/2014/main" id="{A0ADD0B5-632B-4DEA-85E9-EF06EA70D0DA}"/>
                </a:ext>
              </a:extLst>
            </p:cNvPr>
            <p:cNvSpPr>
              <a:spLocks noChangeArrowheads="1"/>
            </p:cNvSpPr>
            <p:nvPr/>
          </p:nvSpPr>
          <p:spPr bwMode="auto">
            <a:xfrm rot="18033862">
              <a:off x="10645368" y="1871768"/>
              <a:ext cx="2646362" cy="2644775"/>
            </a:xfrm>
            <a:custGeom>
              <a:avLst/>
              <a:gdLst>
                <a:gd name="T0" fmla="*/ 642605 w 3842328"/>
                <a:gd name="T1" fmla="*/ 1325441 h 3842697"/>
                <a:gd name="T2" fmla="*/ 1797248 w 3842328"/>
                <a:gd name="T3" fmla="*/ 516042 h 3842697"/>
                <a:gd name="T4" fmla="*/ 1921164 w 3842328"/>
                <a:gd name="T5" fmla="*/ 1921349 h 3842697"/>
                <a:gd name="T6" fmla="*/ 5898240 60000 65536"/>
                <a:gd name="T7" fmla="*/ 0 60000 65536"/>
                <a:gd name="T8" fmla="*/ 17694720 60000 65536"/>
                <a:gd name="T9" fmla="*/ 179814 w 3842328"/>
                <a:gd name="T10" fmla="*/ 7428 h 3842697"/>
                <a:gd name="T11" fmla="*/ 1842096 w 3842328"/>
                <a:gd name="T12" fmla="*/ 1541138 h 3842697"/>
              </a:gdLst>
              <a:ahLst/>
              <a:cxnLst>
                <a:cxn ang="T6">
                  <a:pos x="T0" y="T1"/>
                </a:cxn>
                <a:cxn ang="T7">
                  <a:pos x="T2" y="T3"/>
                </a:cxn>
                <a:cxn ang="T8">
                  <a:pos x="T4" y="T5"/>
                </a:cxn>
              </a:cxnLst>
              <a:rect l="T9" t="T10" r="T11" b="T12"/>
              <a:pathLst>
                <a:path w="3842328" h="3842697">
                  <a:moveTo>
                    <a:pt x="179814" y="1109746"/>
                  </a:moveTo>
                  <a:lnTo>
                    <a:pt x="179814" y="1109746"/>
                  </a:lnTo>
                  <a:cubicBezTo>
                    <a:pt x="469609" y="487851"/>
                    <a:pt x="1069005" y="67698"/>
                    <a:pt x="1752400" y="7427"/>
                  </a:cubicBezTo>
                  <a:lnTo>
                    <a:pt x="1842096" y="1024656"/>
                  </a:lnTo>
                  <a:lnTo>
                    <a:pt x="1842095" y="1024655"/>
                  </a:lnTo>
                  <a:cubicBezTo>
                    <a:pt x="1521942" y="1052897"/>
                    <a:pt x="1241144" y="1249757"/>
                    <a:pt x="1105395" y="1541137"/>
                  </a:cubicBezTo>
                  <a:lnTo>
                    <a:pt x="179814" y="1109746"/>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7" name="Blokbue 208">
              <a:extLst>
                <a:ext uri="{FF2B5EF4-FFF2-40B4-BE49-F238E27FC236}">
                  <a16:creationId xmlns:a16="http://schemas.microsoft.com/office/drawing/2014/main" id="{F280F8A1-1D8F-49F3-99C0-A90B2FED5D2C}"/>
                </a:ext>
              </a:extLst>
            </p:cNvPr>
            <p:cNvSpPr>
              <a:spLocks noChangeArrowheads="1"/>
            </p:cNvSpPr>
            <p:nvPr/>
          </p:nvSpPr>
          <p:spPr bwMode="auto">
            <a:xfrm rot="14285">
              <a:off x="10689023" y="1818587"/>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sp>
          <p:nvSpPr>
            <p:cNvPr id="128" name="Blokbue 209">
              <a:extLst>
                <a:ext uri="{FF2B5EF4-FFF2-40B4-BE49-F238E27FC236}">
                  <a16:creationId xmlns:a16="http://schemas.microsoft.com/office/drawing/2014/main" id="{357DD68E-FD72-4BA3-A1DB-59D5449C0413}"/>
                </a:ext>
              </a:extLst>
            </p:cNvPr>
            <p:cNvSpPr>
              <a:spLocks noChangeArrowheads="1"/>
            </p:cNvSpPr>
            <p:nvPr/>
          </p:nvSpPr>
          <p:spPr bwMode="auto">
            <a:xfrm rot="3730573">
              <a:off x="10739823" y="1815412"/>
              <a:ext cx="2644775" cy="2644775"/>
            </a:xfrm>
            <a:custGeom>
              <a:avLst/>
              <a:gdLst>
                <a:gd name="T0" fmla="*/ 642682 w 3842697"/>
                <a:gd name="T1" fmla="*/ 1325207 h 3842328"/>
                <a:gd name="T2" fmla="*/ 1797448 w 3842697"/>
                <a:gd name="T3" fmla="*/ 516038 h 3842328"/>
                <a:gd name="T4" fmla="*/ 1921349 w 3842697"/>
                <a:gd name="T5" fmla="*/ 1921164 h 3842328"/>
                <a:gd name="T6" fmla="*/ 5898240 60000 65536"/>
                <a:gd name="T7" fmla="*/ 0 60000 65536"/>
                <a:gd name="T8" fmla="*/ 17694720 60000 65536"/>
                <a:gd name="T9" fmla="*/ 179891 w 3842697"/>
                <a:gd name="T10" fmla="*/ 7424 h 3842328"/>
                <a:gd name="T11" fmla="*/ 1842297 w 3842697"/>
                <a:gd name="T12" fmla="*/ 1540903 h 3842328"/>
              </a:gdLst>
              <a:ahLst/>
              <a:cxnLst>
                <a:cxn ang="T6">
                  <a:pos x="T0" y="T1"/>
                </a:cxn>
                <a:cxn ang="T7">
                  <a:pos x="T2" y="T3"/>
                </a:cxn>
                <a:cxn ang="T8">
                  <a:pos x="T4" y="T5"/>
                </a:cxn>
              </a:cxnLst>
              <a:rect l="T9" t="T10" r="T11" b="T12"/>
              <a:pathLst>
                <a:path w="3842697" h="3842328">
                  <a:moveTo>
                    <a:pt x="179891" y="1109511"/>
                  </a:moveTo>
                  <a:lnTo>
                    <a:pt x="179891" y="1109511"/>
                  </a:lnTo>
                  <a:cubicBezTo>
                    <a:pt x="469743" y="487732"/>
                    <a:pt x="1069178" y="67674"/>
                    <a:pt x="1752601" y="7424"/>
                  </a:cubicBezTo>
                  <a:lnTo>
                    <a:pt x="1842297" y="1024653"/>
                  </a:lnTo>
                  <a:cubicBezTo>
                    <a:pt x="1522116" y="1052874"/>
                    <a:pt x="1241279" y="1249640"/>
                    <a:pt x="1105472" y="1540903"/>
                  </a:cubicBezTo>
                  <a:lnTo>
                    <a:pt x="179891" y="1109511"/>
                  </a:lnTo>
                  <a:close/>
                </a:path>
              </a:pathLst>
            </a:custGeom>
            <a:grpFill/>
            <a:ln w="3175">
              <a:solidFill>
                <a:schemeClr val="bg1">
                  <a:lumMod val="75000"/>
                </a:schemeClr>
              </a:solidFill>
              <a:round/>
              <a:headEnd/>
              <a:tailEnd/>
            </a:ln>
            <a:effectLst>
              <a:outerShdw blurRad="635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ＭＳ Ｐゴシック" charset="-128"/>
                <a:cs typeface="+mn-cs"/>
              </a:endParaRPr>
            </a:p>
          </p:txBody>
        </p:sp>
      </p:grpSp>
      <p:sp>
        <p:nvSpPr>
          <p:cNvPr id="129"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1786109" y="586763"/>
            <a:ext cx="8656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listened to </a:t>
            </a:r>
            <a:r>
              <a:rPr kumimoji="0" lang="da-DK" sz="950" b="1" i="1"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(not shouted at)</a:t>
            </a:r>
          </a:p>
        </p:txBody>
      </p:sp>
      <p:sp>
        <p:nvSpPr>
          <p:cNvPr id="130" name="Tekstboks 248">
            <a:extLst>
              <a:ext uri="{FF2B5EF4-FFF2-40B4-BE49-F238E27FC236}">
                <a16:creationId xmlns:a16="http://schemas.microsoft.com/office/drawing/2014/main" id="{466224BC-FF09-4CE9-B5A6-C6F4F0627981}"/>
              </a:ext>
            </a:extLst>
          </p:cNvPr>
          <p:cNvSpPr txBox="1">
            <a:spLocks noChangeArrowheads="1"/>
          </p:cNvSpPr>
          <p:nvPr/>
        </p:nvSpPr>
        <p:spPr bwMode="auto">
          <a:xfrm>
            <a:off x="1368301" y="1534250"/>
            <a:ext cx="879261"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Engage: opportunity to tell their story</a:t>
            </a:r>
          </a:p>
        </p:txBody>
      </p:sp>
      <p:sp>
        <p:nvSpPr>
          <p:cNvPr id="131" name="Tekstboks 246">
            <a:extLst>
              <a:ext uri="{FF2B5EF4-FFF2-40B4-BE49-F238E27FC236}">
                <a16:creationId xmlns:a16="http://schemas.microsoft.com/office/drawing/2014/main" id="{689A4B3D-9B55-4931-81EE-616AF671E402}"/>
              </a:ext>
            </a:extLst>
          </p:cNvPr>
          <p:cNvSpPr txBox="1">
            <a:spLocks noChangeArrowheads="1"/>
          </p:cNvSpPr>
          <p:nvPr/>
        </p:nvSpPr>
        <p:spPr bwMode="auto">
          <a:xfrm>
            <a:off x="1733915" y="2468133"/>
            <a:ext cx="1108576"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 trauma understood</a:t>
            </a:r>
          </a:p>
        </p:txBody>
      </p:sp>
      <p:sp>
        <p:nvSpPr>
          <p:cNvPr id="133" name="Tekstboks 252">
            <a:extLst>
              <a:ext uri="{FF2B5EF4-FFF2-40B4-BE49-F238E27FC236}">
                <a16:creationId xmlns:a16="http://schemas.microsoft.com/office/drawing/2014/main" id="{5C8A4F52-E840-4D36-8577-C26ADBB61616}"/>
              </a:ext>
            </a:extLst>
          </p:cNvPr>
          <p:cNvSpPr txBox="1">
            <a:spLocks noChangeArrowheads="1"/>
          </p:cNvSpPr>
          <p:nvPr/>
        </p:nvSpPr>
        <p:spPr bwMode="auto">
          <a:xfrm>
            <a:off x="3464129" y="1652616"/>
            <a:ext cx="875908"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Needs understood</a:t>
            </a:r>
          </a:p>
        </p:txBody>
      </p:sp>
      <p:sp>
        <p:nvSpPr>
          <p:cNvPr id="134" name="Tekstboks 251">
            <a:extLst>
              <a:ext uri="{FF2B5EF4-FFF2-40B4-BE49-F238E27FC236}">
                <a16:creationId xmlns:a16="http://schemas.microsoft.com/office/drawing/2014/main" id="{F37F7551-B5E7-40A8-A82D-D5A5F955E2D4}"/>
              </a:ext>
            </a:extLst>
          </p:cNvPr>
          <p:cNvSpPr txBox="1">
            <a:spLocks noChangeArrowheads="1"/>
          </p:cNvSpPr>
          <p:nvPr/>
        </p:nvSpPr>
        <p:spPr bwMode="auto">
          <a:xfrm>
            <a:off x="2829926" y="689013"/>
            <a:ext cx="866927"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Barriers understood</a:t>
            </a:r>
          </a:p>
        </p:txBody>
      </p:sp>
      <p:grpSp>
        <p:nvGrpSpPr>
          <p:cNvPr id="135" name="Group 134">
            <a:extLst>
              <a:ext uri="{FF2B5EF4-FFF2-40B4-BE49-F238E27FC236}">
                <a16:creationId xmlns:a16="http://schemas.microsoft.com/office/drawing/2014/main" id="{B2E691BD-6A9E-4678-BDC4-9B482CFFC4F3}"/>
              </a:ext>
            </a:extLst>
          </p:cNvPr>
          <p:cNvGrpSpPr/>
          <p:nvPr/>
        </p:nvGrpSpPr>
        <p:grpSpPr>
          <a:xfrm>
            <a:off x="2287925" y="1307203"/>
            <a:ext cx="1133475" cy="1087544"/>
            <a:chOff x="11433191" y="2538036"/>
            <a:chExt cx="1133475" cy="1087544"/>
          </a:xfrm>
        </p:grpSpPr>
        <p:sp>
          <p:nvSpPr>
            <p:cNvPr id="136"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37"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Understand the child</a:t>
              </a:r>
            </a:p>
          </p:txBody>
        </p:sp>
      </p:grpSp>
      <p:sp>
        <p:nvSpPr>
          <p:cNvPr id="138" name="Højrepil 26">
            <a:extLst>
              <a:ext uri="{FF2B5EF4-FFF2-40B4-BE49-F238E27FC236}">
                <a16:creationId xmlns:a16="http://schemas.microsoft.com/office/drawing/2014/main" id="{F1B63D14-1125-4B1C-B013-368E2EEE386F}"/>
              </a:ext>
            </a:extLst>
          </p:cNvPr>
          <p:cNvSpPr>
            <a:spLocks noChangeArrowheads="1"/>
          </p:cNvSpPr>
          <p:nvPr/>
        </p:nvSpPr>
        <p:spPr bwMode="auto">
          <a:xfrm rot="18440524">
            <a:off x="10823232" y="175616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grpSp>
        <p:nvGrpSpPr>
          <p:cNvPr id="144" name="Group 143">
            <a:extLst>
              <a:ext uri="{FF2B5EF4-FFF2-40B4-BE49-F238E27FC236}">
                <a16:creationId xmlns:a16="http://schemas.microsoft.com/office/drawing/2014/main" id="{D32C3D82-42AD-471D-BEFA-C2F9C807F706}"/>
              </a:ext>
            </a:extLst>
          </p:cNvPr>
          <p:cNvGrpSpPr/>
          <p:nvPr/>
        </p:nvGrpSpPr>
        <p:grpSpPr>
          <a:xfrm rot="11992278">
            <a:off x="2116457" y="2977172"/>
            <a:ext cx="1210749" cy="1172509"/>
            <a:chOff x="5710238" y="1475454"/>
            <a:chExt cx="1017587" cy="1003300"/>
          </a:xfrm>
          <a:solidFill>
            <a:schemeClr val="accent5"/>
          </a:solidFill>
        </p:grpSpPr>
        <p:grpSp>
          <p:nvGrpSpPr>
            <p:cNvPr id="14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4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4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4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3" name="Tekstboks 249">
            <a:extLst>
              <a:ext uri="{FF2B5EF4-FFF2-40B4-BE49-F238E27FC236}">
                <a16:creationId xmlns:a16="http://schemas.microsoft.com/office/drawing/2014/main" id="{DBBCF501-5A54-43AF-919A-F3DD3F7AC646}"/>
              </a:ext>
            </a:extLst>
          </p:cNvPr>
          <p:cNvSpPr txBox="1">
            <a:spLocks noChangeArrowheads="1"/>
          </p:cNvSpPr>
          <p:nvPr/>
        </p:nvSpPr>
        <p:spPr bwMode="auto">
          <a:xfrm>
            <a:off x="2885681" y="2436670"/>
            <a:ext cx="1053084"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Strengths and motivations understood</a:t>
            </a:r>
          </a:p>
        </p:txBody>
      </p:sp>
      <p:grpSp>
        <p:nvGrpSpPr>
          <p:cNvPr id="154" name="Group 153">
            <a:extLst>
              <a:ext uri="{FF2B5EF4-FFF2-40B4-BE49-F238E27FC236}">
                <a16:creationId xmlns:a16="http://schemas.microsoft.com/office/drawing/2014/main" id="{D32C3D82-42AD-471D-BEFA-C2F9C807F706}"/>
              </a:ext>
            </a:extLst>
          </p:cNvPr>
          <p:cNvGrpSpPr/>
          <p:nvPr/>
        </p:nvGrpSpPr>
        <p:grpSpPr>
          <a:xfrm rot="11992278">
            <a:off x="1184347" y="2980976"/>
            <a:ext cx="1210749" cy="1172509"/>
            <a:chOff x="5710238" y="1475454"/>
            <a:chExt cx="1017587" cy="1003300"/>
          </a:xfrm>
          <a:solidFill>
            <a:schemeClr val="accent5"/>
          </a:solidFill>
        </p:grpSpPr>
        <p:grpSp>
          <p:nvGrpSpPr>
            <p:cNvPr id="15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5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5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5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2399272" y="3383880"/>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Share feelings</a:t>
            </a:r>
          </a:p>
        </p:txBody>
      </p:sp>
      <p:grpSp>
        <p:nvGrpSpPr>
          <p:cNvPr id="164" name="Group 163">
            <a:extLst>
              <a:ext uri="{FF2B5EF4-FFF2-40B4-BE49-F238E27FC236}">
                <a16:creationId xmlns:a16="http://schemas.microsoft.com/office/drawing/2014/main" id="{D32C3D82-42AD-471D-BEFA-C2F9C807F706}"/>
              </a:ext>
            </a:extLst>
          </p:cNvPr>
          <p:cNvGrpSpPr/>
          <p:nvPr/>
        </p:nvGrpSpPr>
        <p:grpSpPr>
          <a:xfrm rot="11992278">
            <a:off x="3098193" y="2969844"/>
            <a:ext cx="1210749" cy="1172509"/>
            <a:chOff x="5710238" y="1475454"/>
            <a:chExt cx="1017587" cy="1003300"/>
          </a:xfrm>
          <a:solidFill>
            <a:schemeClr val="accent5"/>
          </a:solidFill>
        </p:grpSpPr>
        <p:grpSp>
          <p:nvGrpSpPr>
            <p:cNvPr id="165"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a:grpFill/>
          </p:grpSpPr>
          <p:sp>
            <p:nvSpPr>
              <p:cNvPr id="167"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8"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69"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0"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1"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172"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p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66"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p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173"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3359211" y="3365478"/>
            <a:ext cx="673211"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safe</a:t>
            </a:r>
          </a:p>
        </p:txBody>
      </p:sp>
      <p:sp>
        <p:nvSpPr>
          <p:cNvPr id="174" name="Tekstboks 28">
            <a:extLst>
              <a:ext uri="{FF2B5EF4-FFF2-40B4-BE49-F238E27FC236}">
                <a16:creationId xmlns:a16="http://schemas.microsoft.com/office/drawing/2014/main" id="{1A431E20-C5DF-4BB9-9E59-1050DF07C7AB}"/>
              </a:ext>
            </a:extLst>
          </p:cNvPr>
          <p:cNvSpPr txBox="1"/>
          <p:nvPr/>
        </p:nvSpPr>
        <p:spPr>
          <a:xfrm>
            <a:off x="343258" y="4236438"/>
            <a:ext cx="1230692"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Behaviour noticed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grpSp>
        <p:nvGrpSpPr>
          <p:cNvPr id="176" name="Group 175">
            <a:extLst>
              <a:ext uri="{FF2B5EF4-FFF2-40B4-BE49-F238E27FC236}">
                <a16:creationId xmlns:a16="http://schemas.microsoft.com/office/drawing/2014/main" id="{B2E691BD-6A9E-4678-BDC4-9B482CFFC4F3}"/>
              </a:ext>
            </a:extLst>
          </p:cNvPr>
          <p:cNvGrpSpPr/>
          <p:nvPr/>
        </p:nvGrpSpPr>
        <p:grpSpPr>
          <a:xfrm>
            <a:off x="5406742" y="2758848"/>
            <a:ext cx="1523883" cy="1399195"/>
            <a:chOff x="11433191" y="2538036"/>
            <a:chExt cx="1133475" cy="1087544"/>
          </a:xfrm>
        </p:grpSpPr>
        <p:sp>
          <p:nvSpPr>
            <p:cNvPr id="177"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44053" y="253803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78"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433191" y="2808714"/>
              <a:ext cx="1133475" cy="53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Support and advocate for the child and family</a:t>
              </a:r>
            </a:p>
          </p:txBody>
        </p:sp>
      </p:grpSp>
      <p:sp>
        <p:nvSpPr>
          <p:cNvPr id="182" name="Tekstboks 359">
            <a:extLst>
              <a:ext uri="{FF2B5EF4-FFF2-40B4-BE49-F238E27FC236}">
                <a16:creationId xmlns:a16="http://schemas.microsoft.com/office/drawing/2014/main" id="{DF269C7E-D80A-4741-9447-D84EA2EFB742}"/>
              </a:ext>
            </a:extLst>
          </p:cNvPr>
          <p:cNvSpPr txBox="1"/>
          <p:nvPr/>
        </p:nvSpPr>
        <p:spPr>
          <a:xfrm>
            <a:off x="5056747" y="2132463"/>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Options for support explored</a:t>
            </a:r>
          </a:p>
        </p:txBody>
      </p:sp>
      <p:sp>
        <p:nvSpPr>
          <p:cNvPr id="211" name="Tekstboks 359">
            <a:extLst>
              <a:ext uri="{FF2B5EF4-FFF2-40B4-BE49-F238E27FC236}">
                <a16:creationId xmlns:a16="http://schemas.microsoft.com/office/drawing/2014/main" id="{DF269C7E-D80A-4741-9447-D84EA2EFB742}"/>
              </a:ext>
            </a:extLst>
          </p:cNvPr>
          <p:cNvSpPr txBox="1"/>
          <p:nvPr/>
        </p:nvSpPr>
        <p:spPr>
          <a:xfrm>
            <a:off x="11106098" y="3164736"/>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Sense of purpose      and agency </a:t>
            </a:r>
          </a:p>
        </p:txBody>
      </p:sp>
      <p:sp>
        <p:nvSpPr>
          <p:cNvPr id="212" name="Tekstboks 359">
            <a:extLst>
              <a:ext uri="{FF2B5EF4-FFF2-40B4-BE49-F238E27FC236}">
                <a16:creationId xmlns:a16="http://schemas.microsoft.com/office/drawing/2014/main" id="{DF269C7E-D80A-4741-9447-D84EA2EFB742}"/>
              </a:ext>
            </a:extLst>
          </p:cNvPr>
          <p:cNvSpPr txBox="1"/>
          <p:nvPr/>
        </p:nvSpPr>
        <p:spPr>
          <a:xfrm>
            <a:off x="10445514" y="2305281"/>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Willing to try things, join more lessons</a:t>
            </a:r>
          </a:p>
        </p:txBody>
      </p:sp>
      <p:sp>
        <p:nvSpPr>
          <p:cNvPr id="213" name="Tekstboks 359">
            <a:extLst>
              <a:ext uri="{FF2B5EF4-FFF2-40B4-BE49-F238E27FC236}">
                <a16:creationId xmlns:a16="http://schemas.microsoft.com/office/drawing/2014/main" id="{DF269C7E-D80A-4741-9447-D84EA2EFB742}"/>
              </a:ext>
            </a:extLst>
          </p:cNvPr>
          <p:cNvSpPr txBox="1"/>
          <p:nvPr/>
        </p:nvSpPr>
        <p:spPr>
          <a:xfrm>
            <a:off x="8967103" y="3200785"/>
            <a:ext cx="1025096" cy="530915"/>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with peers (friendships)</a:t>
            </a:r>
          </a:p>
        </p:txBody>
      </p:sp>
      <p:sp>
        <p:nvSpPr>
          <p:cNvPr id="214" name="Tekstboks 359">
            <a:extLst>
              <a:ext uri="{FF2B5EF4-FFF2-40B4-BE49-F238E27FC236}">
                <a16:creationId xmlns:a16="http://schemas.microsoft.com/office/drawing/2014/main" id="{DF269C7E-D80A-4741-9447-D84EA2EFB742}"/>
              </a:ext>
            </a:extLst>
          </p:cNvPr>
          <p:cNvSpPr txBox="1"/>
          <p:nvPr/>
        </p:nvSpPr>
        <p:spPr>
          <a:xfrm>
            <a:off x="9618793" y="4352185"/>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Feelings of reassurance </a:t>
            </a:r>
          </a:p>
        </p:txBody>
      </p:sp>
      <p:sp>
        <p:nvSpPr>
          <p:cNvPr id="215" name="Tekstboks 359">
            <a:extLst>
              <a:ext uri="{FF2B5EF4-FFF2-40B4-BE49-F238E27FC236}">
                <a16:creationId xmlns:a16="http://schemas.microsoft.com/office/drawing/2014/main" id="{DF269C7E-D80A-4741-9447-D84EA2EFB742}"/>
              </a:ext>
            </a:extLst>
          </p:cNvPr>
          <p:cNvSpPr txBox="1"/>
          <p:nvPr/>
        </p:nvSpPr>
        <p:spPr>
          <a:xfrm>
            <a:off x="9521418" y="2310808"/>
            <a:ext cx="941563" cy="82330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Knowing where to       get or asking          for help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endParaRPr>
          </a:p>
        </p:txBody>
      </p:sp>
      <p:sp>
        <p:nvSpPr>
          <p:cNvPr id="216" name="Tekstboks 359">
            <a:extLst>
              <a:ext uri="{FF2B5EF4-FFF2-40B4-BE49-F238E27FC236}">
                <a16:creationId xmlns:a16="http://schemas.microsoft.com/office/drawing/2014/main" id="{DF269C7E-D80A-4741-9447-D84EA2EFB742}"/>
              </a:ext>
            </a:extLst>
          </p:cNvPr>
          <p:cNvSpPr txBox="1"/>
          <p:nvPr/>
        </p:nvSpPr>
        <p:spPr>
          <a:xfrm>
            <a:off x="10530657" y="4191114"/>
            <a:ext cx="1025096" cy="384721"/>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95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Confidence to act or change</a:t>
            </a:r>
          </a:p>
        </p:txBody>
      </p:sp>
      <p:grpSp>
        <p:nvGrpSpPr>
          <p:cNvPr id="217" name="Group 216">
            <a:extLst>
              <a:ext uri="{FF2B5EF4-FFF2-40B4-BE49-F238E27FC236}">
                <a16:creationId xmlns:a16="http://schemas.microsoft.com/office/drawing/2014/main" id="{B2E691BD-6A9E-4678-BDC4-9B482CFFC4F3}"/>
              </a:ext>
            </a:extLst>
          </p:cNvPr>
          <p:cNvGrpSpPr/>
          <p:nvPr/>
        </p:nvGrpSpPr>
        <p:grpSpPr>
          <a:xfrm>
            <a:off x="9857015" y="2967990"/>
            <a:ext cx="1161654" cy="1087544"/>
            <a:chOff x="11384222" y="2505026"/>
            <a:chExt cx="1133475" cy="1087544"/>
          </a:xfrm>
        </p:grpSpPr>
        <p:sp>
          <p:nvSpPr>
            <p:cNvPr id="218" name="Ellipse 210">
              <a:extLst>
                <a:ext uri="{FF2B5EF4-FFF2-40B4-BE49-F238E27FC236}">
                  <a16:creationId xmlns:a16="http://schemas.microsoft.com/office/drawing/2014/main" id="{EE3F9BA9-DABF-41D1-841B-97BA9B26AD4F}"/>
                </a:ext>
              </a:extLst>
            </p:cNvPr>
            <p:cNvSpPr>
              <a:spLocks noChangeArrowheads="1"/>
            </p:cNvSpPr>
            <p:nvPr/>
          </p:nvSpPr>
          <p:spPr bwMode="auto">
            <a:xfrm>
              <a:off x="11423508" y="2505026"/>
              <a:ext cx="1087546" cy="1087544"/>
            </a:xfrm>
            <a:prstGeom prst="ellipse">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19" name="Tekstboks 234">
              <a:extLst>
                <a:ext uri="{FF2B5EF4-FFF2-40B4-BE49-F238E27FC236}">
                  <a16:creationId xmlns:a16="http://schemas.microsoft.com/office/drawing/2014/main" id="{F1E705AB-A43E-4723-8CBE-30869B2D522D}"/>
                </a:ext>
              </a:extLst>
            </p:cNvPr>
            <p:cNvSpPr txBox="1">
              <a:spLocks noChangeArrowheads="1"/>
            </p:cNvSpPr>
            <p:nvPr/>
          </p:nvSpPr>
          <p:spPr bwMode="auto">
            <a:xfrm>
              <a:off x="11384222" y="2521040"/>
              <a:ext cx="1133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Nurture sense of belonging</a:t>
              </a:r>
            </a:p>
          </p:txBody>
        </p:sp>
      </p:grpSp>
      <p:grpSp>
        <p:nvGrpSpPr>
          <p:cNvPr id="220" name="Group 219">
            <a:extLst>
              <a:ext uri="{FF2B5EF4-FFF2-40B4-BE49-F238E27FC236}">
                <a16:creationId xmlns:a16="http://schemas.microsoft.com/office/drawing/2014/main" id="{D32C3D82-42AD-471D-BEFA-C2F9C807F706}"/>
              </a:ext>
            </a:extLst>
          </p:cNvPr>
          <p:cNvGrpSpPr/>
          <p:nvPr/>
        </p:nvGrpSpPr>
        <p:grpSpPr>
          <a:xfrm rot="11992278">
            <a:off x="11078978" y="5355254"/>
            <a:ext cx="1017587" cy="1003300"/>
            <a:chOff x="5710238" y="1475454"/>
            <a:chExt cx="1017587" cy="1003300"/>
          </a:xfrm>
        </p:grpSpPr>
        <p:grpSp>
          <p:nvGrpSpPr>
            <p:cNvPr id="221" name="Gruppe 13">
              <a:extLst>
                <a:ext uri="{FF2B5EF4-FFF2-40B4-BE49-F238E27FC236}">
                  <a16:creationId xmlns:a16="http://schemas.microsoft.com/office/drawing/2014/main" id="{D9FBA6D5-BD28-4D0B-B028-22EE5A5C333F}"/>
                </a:ext>
              </a:extLst>
            </p:cNvPr>
            <p:cNvGrpSpPr>
              <a:grpSpLocks/>
            </p:cNvGrpSpPr>
            <p:nvPr/>
          </p:nvGrpSpPr>
          <p:grpSpPr bwMode="auto">
            <a:xfrm rot="5216471">
              <a:off x="5738019" y="1473073"/>
              <a:ext cx="949325" cy="954087"/>
              <a:chOff x="1971317" y="2313224"/>
              <a:chExt cx="5318798" cy="5344876"/>
            </a:xfrm>
          </p:grpSpPr>
          <p:sp>
            <p:nvSpPr>
              <p:cNvPr id="223" name="Blokbue 51">
                <a:extLst>
                  <a:ext uri="{FF2B5EF4-FFF2-40B4-BE49-F238E27FC236}">
                    <a16:creationId xmlns:a16="http://schemas.microsoft.com/office/drawing/2014/main" id="{C3F7FC1F-D909-4F32-B6C6-BE3423264DFA}"/>
                  </a:ext>
                </a:extLst>
              </p:cNvPr>
              <p:cNvSpPr/>
              <p:nvPr/>
            </p:nvSpPr>
            <p:spPr bwMode="auto">
              <a:xfrm rot="5973116">
                <a:off x="2225218" y="2372832"/>
                <a:ext cx="5060290" cy="5060860"/>
              </a:xfrm>
              <a:prstGeom prst="blockArc">
                <a:avLst>
                  <a:gd name="adj1" fmla="val 12299351"/>
                  <a:gd name="adj2" fmla="val 15897654"/>
                  <a:gd name="adj3" fmla="val 26577"/>
                </a:avLst>
              </a:prstGeom>
              <a:gradFill flip="none" rotWithShape="1">
                <a:gsLst>
                  <a:gs pos="0">
                    <a:sysClr val="window" lastClr="FFFFFF">
                      <a:lumMod val="85000"/>
                    </a:sysClr>
                  </a:gs>
                  <a:gs pos="100000">
                    <a:sysClr val="window" lastClr="FFFFFF">
                      <a:lumMod val="75000"/>
                    </a:sys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4" name="Blokbue 52">
                <a:extLst>
                  <a:ext uri="{FF2B5EF4-FFF2-40B4-BE49-F238E27FC236}">
                    <a16:creationId xmlns:a16="http://schemas.microsoft.com/office/drawing/2014/main" id="{F395AD11-99C9-4C2B-B2ED-79EC24A347F0}"/>
                  </a:ext>
                </a:extLst>
              </p:cNvPr>
              <p:cNvSpPr/>
              <p:nvPr/>
            </p:nvSpPr>
            <p:spPr bwMode="auto">
              <a:xfrm rot="9483021">
                <a:off x="2180391" y="2539951"/>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5" name="Blokbue 53">
                <a:extLst>
                  <a:ext uri="{FF2B5EF4-FFF2-40B4-BE49-F238E27FC236}">
                    <a16:creationId xmlns:a16="http://schemas.microsoft.com/office/drawing/2014/main" id="{3E24D84D-54C5-4ED9-9C46-6AEA33D84073}"/>
                  </a:ext>
                </a:extLst>
              </p:cNvPr>
              <p:cNvSpPr/>
              <p:nvPr/>
            </p:nvSpPr>
            <p:spPr bwMode="auto">
              <a:xfrm rot="13085954">
                <a:off x="2052251" y="2604352"/>
                <a:ext cx="5060860"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6" name="Blokbue 54">
                <a:extLst>
                  <a:ext uri="{FF2B5EF4-FFF2-40B4-BE49-F238E27FC236}">
                    <a16:creationId xmlns:a16="http://schemas.microsoft.com/office/drawing/2014/main" id="{05731F06-B1C3-4BE8-9A8E-4E72B76A58A6}"/>
                  </a:ext>
                </a:extLst>
              </p:cNvPr>
              <p:cNvSpPr/>
              <p:nvPr/>
            </p:nvSpPr>
            <p:spPr bwMode="auto">
              <a:xfrm rot="16672958">
                <a:off x="1969887" y="2483873"/>
                <a:ext cx="5060290" cy="506086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7" name="Blokbue 55">
                <a:extLst>
                  <a:ext uri="{FF2B5EF4-FFF2-40B4-BE49-F238E27FC236}">
                    <a16:creationId xmlns:a16="http://schemas.microsoft.com/office/drawing/2014/main" id="{DB36E22E-D27B-4349-A559-32A26CB2B2CF}"/>
                  </a:ext>
                </a:extLst>
              </p:cNvPr>
              <p:cNvSpPr/>
              <p:nvPr/>
            </p:nvSpPr>
            <p:spPr bwMode="auto">
              <a:xfrm rot="20253381">
                <a:off x="2002886" y="2361250"/>
                <a:ext cx="5060866" cy="5060290"/>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sp>
            <p:nvSpPr>
              <p:cNvPr id="228" name="Blokbue 56">
                <a:extLst>
                  <a:ext uri="{FF2B5EF4-FFF2-40B4-BE49-F238E27FC236}">
                    <a16:creationId xmlns:a16="http://schemas.microsoft.com/office/drawing/2014/main" id="{E6671F53-BEB1-436E-895A-46A1FBCDDBD0}"/>
                  </a:ext>
                </a:extLst>
              </p:cNvPr>
              <p:cNvSpPr/>
              <p:nvPr/>
            </p:nvSpPr>
            <p:spPr bwMode="auto">
              <a:xfrm rot="2369669">
                <a:off x="2094078" y="2321593"/>
                <a:ext cx="5060866" cy="5060296"/>
              </a:xfrm>
              <a:prstGeom prst="blockArc">
                <a:avLst>
                  <a:gd name="adj1" fmla="val 12299351"/>
                  <a:gd name="adj2" fmla="val 15897654"/>
                  <a:gd name="adj3" fmla="val 26577"/>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22" name="Cirkulær pil 50">
              <a:extLst>
                <a:ext uri="{FF2B5EF4-FFF2-40B4-BE49-F238E27FC236}">
                  <a16:creationId xmlns:a16="http://schemas.microsoft.com/office/drawing/2014/main" id="{2A6E2EC9-6F5A-44CB-BF1E-0C290CCD969F}"/>
                </a:ext>
              </a:extLst>
            </p:cNvPr>
            <p:cNvSpPr/>
            <p:nvPr/>
          </p:nvSpPr>
          <p:spPr bwMode="auto">
            <a:xfrm rot="18072018" flipH="1" flipV="1">
              <a:off x="5719763" y="1470691"/>
              <a:ext cx="998538" cy="1017587"/>
            </a:xfrm>
            <a:prstGeom prst="circularArrow">
              <a:avLst>
                <a:gd name="adj1" fmla="val 25269"/>
                <a:gd name="adj2" fmla="val 1142319"/>
                <a:gd name="adj3" fmla="val 20391973"/>
                <a:gd name="adj4" fmla="val 16090810"/>
                <a:gd name="adj5" fmla="val 17581"/>
              </a:avLst>
            </a:prstGeom>
            <a:gradFill flip="none" rotWithShape="1">
              <a:gsLst>
                <a:gs pos="0">
                  <a:schemeClr val="accent6">
                    <a:lumMod val="75000"/>
                  </a:schemeClr>
                </a:gs>
                <a:gs pos="100000">
                  <a:schemeClr val="accent4"/>
                </a:gs>
              </a:gsLst>
              <a:lin ang="16200000" scaled="0"/>
              <a:tileRect/>
            </a:gradFill>
            <a:ln w="3175" cap="flat" cmpd="sng">
              <a:noFill/>
              <a:prstDash val="solid"/>
              <a:round/>
              <a:headEnd type="none" w="med" len="med"/>
              <a:tailEnd type="none" w="med" len="med"/>
            </a:ln>
            <a:effectLst>
              <a:outerShdw blurRad="50800" dist="38100" dir="5400000" algn="t" rotWithShape="0">
                <a:schemeClr val="tx1">
                  <a:alpha val="40000"/>
                </a:schemeClr>
              </a:outerShdw>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a:ln>
                  <a:noFill/>
                </a:ln>
                <a:solidFill>
                  <a:sysClr val="windowText" lastClr="000000">
                    <a:lumMod val="95000"/>
                    <a:lumOff val="5000"/>
                  </a:sysClr>
                </a:solidFill>
                <a:effectLst/>
                <a:uLnTx/>
                <a:uFillTx/>
                <a:latin typeface="Calibri"/>
                <a:ea typeface="+mn-ea"/>
                <a:cs typeface="+mn-cs"/>
              </a:endParaRPr>
            </a:p>
          </p:txBody>
        </p:sp>
      </p:grpSp>
      <p:sp>
        <p:nvSpPr>
          <p:cNvPr id="230" name="Tekstboks 68">
            <a:extLst>
              <a:ext uri="{FF2B5EF4-FFF2-40B4-BE49-F238E27FC236}">
                <a16:creationId xmlns:a16="http://schemas.microsoft.com/office/drawing/2014/main" id="{A9C0E38F-FFFE-4CC9-9174-2C5DA10AD2CE}"/>
              </a:ext>
            </a:extLst>
          </p:cNvPr>
          <p:cNvSpPr txBox="1"/>
          <p:nvPr/>
        </p:nvSpPr>
        <p:spPr>
          <a:xfrm>
            <a:off x="9601097" y="5455263"/>
            <a:ext cx="147818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6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Feel empowered and resilient</a:t>
            </a:r>
          </a:p>
        </p:txBody>
      </p:sp>
      <p:grpSp>
        <p:nvGrpSpPr>
          <p:cNvPr id="235" name="Group 234">
            <a:extLst>
              <a:ext uri="{FF2B5EF4-FFF2-40B4-BE49-F238E27FC236}">
                <a16:creationId xmlns:a16="http://schemas.microsoft.com/office/drawing/2014/main" id="{C55A199F-0CA3-4626-A0EF-CB12C8BF4860}"/>
              </a:ext>
            </a:extLst>
          </p:cNvPr>
          <p:cNvGrpSpPr/>
          <p:nvPr/>
        </p:nvGrpSpPr>
        <p:grpSpPr>
          <a:xfrm>
            <a:off x="-91138" y="3291770"/>
            <a:ext cx="1094090" cy="601401"/>
            <a:chOff x="-887710" y="586741"/>
            <a:chExt cx="1097741" cy="574684"/>
          </a:xfrm>
          <a:noFill/>
        </p:grpSpPr>
        <p:sp>
          <p:nvSpPr>
            <p:cNvPr id="236" name="Rounded Rectangle 42">
              <a:extLst>
                <a:ext uri="{FF2B5EF4-FFF2-40B4-BE49-F238E27FC236}">
                  <a16:creationId xmlns:a16="http://schemas.microsoft.com/office/drawing/2014/main" id="{C3B853C6-7031-4EAA-836D-BB6FF698B7D0}"/>
                </a:ext>
              </a:extLst>
            </p:cNvPr>
            <p:cNvSpPr/>
            <p:nvPr/>
          </p:nvSpPr>
          <p:spPr>
            <a:xfrm>
              <a:off x="-857184" y="586741"/>
              <a:ext cx="1022614" cy="574684"/>
            </a:xfrm>
            <a:prstGeom prst="roundRect">
              <a:avLst>
                <a:gd name="adj" fmla="val 9327"/>
              </a:avLst>
            </a:prstGeom>
            <a:grp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7" name="Tekstboks 81">
              <a:extLst>
                <a:ext uri="{FF2B5EF4-FFF2-40B4-BE49-F238E27FC236}">
                  <a16:creationId xmlns:a16="http://schemas.microsoft.com/office/drawing/2014/main" id="{915D296A-41AE-482C-8FD6-B42591653B22}"/>
                </a:ext>
              </a:extLst>
            </p:cNvPr>
            <p:cNvSpPr txBox="1">
              <a:spLocks noChangeArrowheads="1"/>
            </p:cNvSpPr>
            <p:nvPr/>
          </p:nvSpPr>
          <p:spPr bwMode="auto">
            <a:xfrm>
              <a:off x="-887710" y="602803"/>
              <a:ext cx="1097741" cy="4411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200" b="1"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Trusted adult</a:t>
              </a:r>
            </a:p>
          </p:txBody>
        </p:sp>
      </p:grpSp>
      <p:sp>
        <p:nvSpPr>
          <p:cNvPr id="238" name="Højrepil 26">
            <a:extLst>
              <a:ext uri="{FF2B5EF4-FFF2-40B4-BE49-F238E27FC236}">
                <a16:creationId xmlns:a16="http://schemas.microsoft.com/office/drawing/2014/main" id="{F1B63D14-1125-4B1C-B013-368E2EEE386F}"/>
              </a:ext>
            </a:extLst>
          </p:cNvPr>
          <p:cNvSpPr>
            <a:spLocks noChangeArrowheads="1"/>
          </p:cNvSpPr>
          <p:nvPr/>
        </p:nvSpPr>
        <p:spPr bwMode="auto">
          <a:xfrm>
            <a:off x="102739" y="534706"/>
            <a:ext cx="1451997" cy="1234958"/>
          </a:xfrm>
          <a:prstGeom prst="rightArrow">
            <a:avLst>
              <a:gd name="adj1" fmla="val 82769"/>
              <a:gd name="adj2" fmla="val 50000"/>
            </a:avLst>
          </a:prstGeom>
          <a:solidFill>
            <a:schemeClr val="accent1"/>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6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Reach the child</a:t>
            </a:r>
          </a:p>
        </p:txBody>
      </p:sp>
      <p:sp>
        <p:nvSpPr>
          <p:cNvPr id="239" name="Højrepil 26">
            <a:extLst>
              <a:ext uri="{FF2B5EF4-FFF2-40B4-BE49-F238E27FC236}">
                <a16:creationId xmlns:a16="http://schemas.microsoft.com/office/drawing/2014/main" id="{F1B63D14-1125-4B1C-B013-368E2EEE386F}"/>
              </a:ext>
            </a:extLst>
          </p:cNvPr>
          <p:cNvSpPr>
            <a:spLocks noChangeArrowheads="1"/>
          </p:cNvSpPr>
          <p:nvPr/>
        </p:nvSpPr>
        <p:spPr bwMode="auto">
          <a:xfrm rot="2994500">
            <a:off x="10948939" y="4898728"/>
            <a:ext cx="628789" cy="337413"/>
          </a:xfrm>
          <a:prstGeom prst="rightArrow">
            <a:avLst>
              <a:gd name="adj1" fmla="val 82769"/>
              <a:gd name="adj2" fmla="val 50000"/>
            </a:avLst>
          </a:prstGeom>
          <a:gradFill flip="none" rotWithShape="1">
            <a:gsLst>
              <a:gs pos="0">
                <a:schemeClr val="accent6">
                  <a:lumMod val="75000"/>
                </a:schemeClr>
              </a:gs>
              <a:gs pos="100000">
                <a:schemeClr val="accent4"/>
              </a:gs>
            </a:gsLst>
            <a:lin ang="16200000" scaled="1"/>
            <a:tileRect/>
          </a:gra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
        <p:nvSpPr>
          <p:cNvPr id="243" name="Rounded Rectangle 42">
            <a:extLst>
              <a:ext uri="{FF2B5EF4-FFF2-40B4-BE49-F238E27FC236}">
                <a16:creationId xmlns:a16="http://schemas.microsoft.com/office/drawing/2014/main" id="{C3B853C6-7031-4EAA-836D-BB6FF698B7D0}"/>
              </a:ext>
            </a:extLst>
          </p:cNvPr>
          <p:cNvSpPr/>
          <p:nvPr/>
        </p:nvSpPr>
        <p:spPr>
          <a:xfrm>
            <a:off x="10340190" y="6382622"/>
            <a:ext cx="1668330" cy="396838"/>
          </a:xfrm>
          <a:prstGeom prst="roundRect">
            <a:avLst>
              <a:gd name="adj" fmla="val 9327"/>
            </a:avLst>
          </a:prstGeom>
          <a:solidFill>
            <a:schemeClr val="accent4"/>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Reinforcing cycles of positive gradual change</a:t>
            </a:r>
          </a:p>
        </p:txBody>
      </p:sp>
      <p:sp>
        <p:nvSpPr>
          <p:cNvPr id="244"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091182" y="1035490"/>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45" name="Tekstboks 78">
            <a:extLst>
              <a:ext uri="{FF2B5EF4-FFF2-40B4-BE49-F238E27FC236}">
                <a16:creationId xmlns:a16="http://schemas.microsoft.com/office/drawing/2014/main" id="{5B3D5F9F-7EB9-46FB-9FCE-DF07AA25A39E}"/>
              </a:ext>
            </a:extLst>
          </p:cNvPr>
          <p:cNvSpPr txBox="1">
            <a:spLocks noChangeArrowheads="1"/>
          </p:cNvSpPr>
          <p:nvPr/>
        </p:nvSpPr>
        <p:spPr bwMode="auto">
          <a:xfrm>
            <a:off x="11104667" y="5675081"/>
            <a:ext cx="10138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ＭＳ Ｐゴシック" pitchFamily="34" charset="-128"/>
              </a:defRPr>
            </a:lvl1pPr>
            <a:lvl2pPr marL="742950" indent="-285750" eaLnBrk="0" hangingPunct="0">
              <a:defRPr>
                <a:solidFill>
                  <a:schemeClr val="tx1"/>
                </a:solidFill>
                <a:latin typeface="Calibri" pitchFamily="34" charset="0"/>
                <a:ea typeface="ＭＳ Ｐゴシック" pitchFamily="34" charset="-128"/>
              </a:defRPr>
            </a:lvl2pPr>
            <a:lvl3pPr marL="1143000" indent="-228600" eaLnBrk="0" hangingPunct="0">
              <a:defRPr>
                <a:solidFill>
                  <a:schemeClr val="tx1"/>
                </a:solidFill>
                <a:latin typeface="Calibri" pitchFamily="34" charset="0"/>
                <a:ea typeface="ＭＳ Ｐゴシック" pitchFamily="34" charset="-128"/>
              </a:defRPr>
            </a:lvl3pPr>
            <a:lvl4pPr marL="1600200" indent="-228600" eaLnBrk="0" hangingPunct="0">
              <a:defRPr>
                <a:solidFill>
                  <a:schemeClr val="tx1"/>
                </a:solidFill>
                <a:latin typeface="Calibri" pitchFamily="34" charset="0"/>
                <a:ea typeface="ＭＳ Ｐゴシック" pitchFamily="34" charset="-128"/>
              </a:defRPr>
            </a:lvl4pPr>
            <a:lvl5pPr marL="2057400" indent="-228600" eaLnBrk="0" hangingPunct="0">
              <a:defRPr>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800" b="1" i="0" u="none" strike="noStrike" kern="0" cap="none" spc="0" normalizeH="0" baseline="0" noProof="0" dirty="0">
                <a:ln>
                  <a:noFill/>
                </a:ln>
                <a:solidFill>
                  <a:prstClr val="black">
                    <a:lumMod val="95000"/>
                    <a:lumOff val="5000"/>
                  </a:prstClr>
                </a:solidFill>
                <a:effectLst/>
                <a:uLnTx/>
                <a:uFillTx/>
                <a:latin typeface="Arial" panose="020B0604020202020204" pitchFamily="34" charset="0"/>
                <a:ea typeface="Cardo" panose="02020600000000000000" pitchFamily="18" charset="-79"/>
                <a:cs typeface="Arial" panose="020B0604020202020204" pitchFamily="34" charset="0"/>
              </a:rPr>
              <a:t>Knowledge, skills, attitudes, feelings &amp; behaviours</a:t>
            </a:r>
          </a:p>
        </p:txBody>
      </p:sp>
      <p:sp>
        <p:nvSpPr>
          <p:cNvPr id="2" name="Rectangle: Rounded Corners 1">
            <a:extLst>
              <a:ext uri="{FF2B5EF4-FFF2-40B4-BE49-F238E27FC236}">
                <a16:creationId xmlns:a16="http://schemas.microsoft.com/office/drawing/2014/main" id="{C4ED87BC-EBBB-7D98-7323-3E84864ECA38}"/>
              </a:ext>
            </a:extLst>
          </p:cNvPr>
          <p:cNvSpPr/>
          <p:nvPr/>
        </p:nvSpPr>
        <p:spPr>
          <a:xfrm>
            <a:off x="4131793" y="5974683"/>
            <a:ext cx="5241113" cy="754606"/>
          </a:xfrm>
          <a:prstGeom prst="roundRect">
            <a:avLst/>
          </a:prstGeom>
          <a:solidFill>
            <a:schemeClr val="bg1"/>
          </a:solidFill>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actively supporting good attendance others in the system benefit too including </a:t>
            </a:r>
            <a:r>
              <a:rPr kumimoji="0" lang="en-GB" sz="12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rPr>
              <a:t>schools, colleges, learning settings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12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professional services, organisations,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sz="12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the voluntary sector, local communities </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the state.</a:t>
            </a:r>
          </a:p>
        </p:txBody>
      </p:sp>
      <p:sp>
        <p:nvSpPr>
          <p:cNvPr id="50" name="Højrepil 26">
            <a:extLst>
              <a:ext uri="{FF2B5EF4-FFF2-40B4-BE49-F238E27FC236}">
                <a16:creationId xmlns:a16="http://schemas.microsoft.com/office/drawing/2014/main" id="{8453EEEF-14F5-1541-1425-4E2BE453921D}"/>
              </a:ext>
            </a:extLst>
          </p:cNvPr>
          <p:cNvSpPr>
            <a:spLocks noChangeArrowheads="1"/>
          </p:cNvSpPr>
          <p:nvPr/>
        </p:nvSpPr>
        <p:spPr bwMode="auto">
          <a:xfrm rot="1513484">
            <a:off x="3748317" y="2287691"/>
            <a:ext cx="1388879" cy="576149"/>
          </a:xfrm>
          <a:prstGeom prst="rightArrow">
            <a:avLst>
              <a:gd name="adj1" fmla="val 82769"/>
              <a:gd name="adj2" fmla="val 50000"/>
            </a:avLst>
          </a:prstGeom>
          <a:solidFill>
            <a:schemeClr val="accent1"/>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Quality time with the family</a:t>
            </a:r>
          </a:p>
        </p:txBody>
      </p:sp>
      <p:sp>
        <p:nvSpPr>
          <p:cNvPr id="51" name="Højrepil 26">
            <a:extLst>
              <a:ext uri="{FF2B5EF4-FFF2-40B4-BE49-F238E27FC236}">
                <a16:creationId xmlns:a16="http://schemas.microsoft.com/office/drawing/2014/main" id="{ADED20A3-60EC-FE7F-DD84-C23F2C681072}"/>
              </a:ext>
            </a:extLst>
          </p:cNvPr>
          <p:cNvSpPr>
            <a:spLocks noChangeArrowheads="1"/>
          </p:cNvSpPr>
          <p:nvPr/>
        </p:nvSpPr>
        <p:spPr bwMode="auto">
          <a:xfrm rot="1513484">
            <a:off x="3765458" y="1226356"/>
            <a:ext cx="1727190" cy="664435"/>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100" b="0" i="0" u="none" strike="noStrike" kern="0" cap="none" spc="0" normalizeH="0" baseline="0" noProof="0" dirty="0">
                <a:ln>
                  <a:noFill/>
                </a:ln>
                <a:solidFill>
                  <a:prstClr val="white"/>
                </a:solidFill>
                <a:effectLst/>
                <a:uLnTx/>
                <a:uFillTx/>
                <a:latin typeface="Arial" panose="020B0604020202020204" pitchFamily="34" charset="0"/>
                <a:ea typeface="Cardo" panose="02020600000000000000" pitchFamily="18" charset="-79"/>
                <a:cs typeface="Arial" panose="020B0604020202020204" pitchFamily="34" charset="0"/>
              </a:rPr>
              <a:t>Wider school staff involved – trauma informed</a:t>
            </a:r>
          </a:p>
        </p:txBody>
      </p:sp>
      <p:sp>
        <p:nvSpPr>
          <p:cNvPr id="53" name="Højrepil 26">
            <a:extLst>
              <a:ext uri="{FF2B5EF4-FFF2-40B4-BE49-F238E27FC236}">
                <a16:creationId xmlns:a16="http://schemas.microsoft.com/office/drawing/2014/main" id="{06B75968-BB60-DCC5-E85B-45A24566E758}"/>
              </a:ext>
            </a:extLst>
          </p:cNvPr>
          <p:cNvSpPr>
            <a:spLocks noChangeArrowheads="1"/>
          </p:cNvSpPr>
          <p:nvPr/>
        </p:nvSpPr>
        <p:spPr bwMode="auto">
          <a:xfrm>
            <a:off x="8015731" y="569814"/>
            <a:ext cx="2530308" cy="331599"/>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Service staff feel valued</a:t>
            </a:r>
          </a:p>
        </p:txBody>
      </p:sp>
      <p:sp>
        <p:nvSpPr>
          <p:cNvPr id="55" name="Arrow: Left-Right 54">
            <a:extLst>
              <a:ext uri="{FF2B5EF4-FFF2-40B4-BE49-F238E27FC236}">
                <a16:creationId xmlns:a16="http://schemas.microsoft.com/office/drawing/2014/main" id="{792515C7-0E16-7CBB-735F-5E8D8BB8C18E}"/>
              </a:ext>
            </a:extLst>
          </p:cNvPr>
          <p:cNvSpPr/>
          <p:nvPr/>
        </p:nvSpPr>
        <p:spPr>
          <a:xfrm rot="18587892">
            <a:off x="574621" y="2956400"/>
            <a:ext cx="452564" cy="293395"/>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Arrow: Left-Right 56">
            <a:extLst>
              <a:ext uri="{FF2B5EF4-FFF2-40B4-BE49-F238E27FC236}">
                <a16:creationId xmlns:a16="http://schemas.microsoft.com/office/drawing/2014/main" id="{17C61399-DCEB-604A-C2C1-5AE674E5F2EF}"/>
              </a:ext>
            </a:extLst>
          </p:cNvPr>
          <p:cNvSpPr/>
          <p:nvPr/>
        </p:nvSpPr>
        <p:spPr>
          <a:xfrm rot="13862848">
            <a:off x="498213" y="3871978"/>
            <a:ext cx="452564" cy="293395"/>
          </a:xfrm>
          <a:prstGeom prst="lef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 name="Højrepil 26">
            <a:extLst>
              <a:ext uri="{FF2B5EF4-FFF2-40B4-BE49-F238E27FC236}">
                <a16:creationId xmlns:a16="http://schemas.microsoft.com/office/drawing/2014/main" id="{4532BC33-48E7-41B5-2CC0-6421BF04067A}"/>
              </a:ext>
            </a:extLst>
          </p:cNvPr>
          <p:cNvSpPr>
            <a:spLocks noChangeArrowheads="1"/>
          </p:cNvSpPr>
          <p:nvPr/>
        </p:nvSpPr>
        <p:spPr bwMode="auto">
          <a:xfrm rot="20351286">
            <a:off x="3713272" y="3807472"/>
            <a:ext cx="1886528" cy="649128"/>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More trusted adults for CYP &amp; parents within school / college</a:t>
            </a:r>
          </a:p>
        </p:txBody>
      </p:sp>
      <p:sp>
        <p:nvSpPr>
          <p:cNvPr id="60" name="Højrepil 26">
            <a:extLst>
              <a:ext uri="{FF2B5EF4-FFF2-40B4-BE49-F238E27FC236}">
                <a16:creationId xmlns:a16="http://schemas.microsoft.com/office/drawing/2014/main" id="{F9E247DA-EA56-EC76-2985-77B76735246C}"/>
              </a:ext>
            </a:extLst>
          </p:cNvPr>
          <p:cNvSpPr>
            <a:spLocks noChangeArrowheads="1"/>
          </p:cNvSpPr>
          <p:nvPr/>
        </p:nvSpPr>
        <p:spPr bwMode="auto">
          <a:xfrm>
            <a:off x="7322512" y="4480737"/>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Child is and feels known at school</a:t>
            </a:r>
          </a:p>
        </p:txBody>
      </p:sp>
      <p:sp>
        <p:nvSpPr>
          <p:cNvPr id="61" name="Højrepil 26">
            <a:extLst>
              <a:ext uri="{FF2B5EF4-FFF2-40B4-BE49-F238E27FC236}">
                <a16:creationId xmlns:a16="http://schemas.microsoft.com/office/drawing/2014/main" id="{6F18B84D-A548-EFB2-86C2-BDC192819F7F}"/>
              </a:ext>
            </a:extLst>
          </p:cNvPr>
          <p:cNvSpPr>
            <a:spLocks noChangeArrowheads="1"/>
          </p:cNvSpPr>
          <p:nvPr/>
        </p:nvSpPr>
        <p:spPr bwMode="auto">
          <a:xfrm>
            <a:off x="6989092" y="4862403"/>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Better relationships across all staff at school</a:t>
            </a:r>
          </a:p>
        </p:txBody>
      </p:sp>
      <p:sp>
        <p:nvSpPr>
          <p:cNvPr id="62" name="Højrepil 26">
            <a:extLst>
              <a:ext uri="{FF2B5EF4-FFF2-40B4-BE49-F238E27FC236}">
                <a16:creationId xmlns:a16="http://schemas.microsoft.com/office/drawing/2014/main" id="{47C5BD60-A10A-182C-A2E2-ECF7F6440B5B}"/>
              </a:ext>
            </a:extLst>
          </p:cNvPr>
          <p:cNvSpPr>
            <a:spLocks noChangeArrowheads="1"/>
          </p:cNvSpPr>
          <p:nvPr/>
        </p:nvSpPr>
        <p:spPr bwMode="auto">
          <a:xfrm>
            <a:off x="4009736" y="4850916"/>
            <a:ext cx="2053279" cy="576149"/>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Regular, purposeful communication </a:t>
            </a:r>
          </a:p>
        </p:txBody>
      </p:sp>
      <p:sp>
        <p:nvSpPr>
          <p:cNvPr id="63" name="Højrepil 26">
            <a:extLst>
              <a:ext uri="{FF2B5EF4-FFF2-40B4-BE49-F238E27FC236}">
                <a16:creationId xmlns:a16="http://schemas.microsoft.com/office/drawing/2014/main" id="{BAA7D7EE-53BF-15E9-FFA7-156647464938}"/>
              </a:ext>
            </a:extLst>
          </p:cNvPr>
          <p:cNvSpPr>
            <a:spLocks noChangeArrowheads="1"/>
          </p:cNvSpPr>
          <p:nvPr/>
        </p:nvSpPr>
        <p:spPr bwMode="auto">
          <a:xfrm>
            <a:off x="4837814" y="5221128"/>
            <a:ext cx="2475245" cy="576149"/>
          </a:xfrm>
          <a:prstGeom prst="rightArrow">
            <a:avLst>
              <a:gd name="adj1" fmla="val 82769"/>
              <a:gd name="adj2" fmla="val 50000"/>
            </a:avLst>
          </a:prstGeom>
          <a:solidFill>
            <a:schemeClr val="accent5"/>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950" i="0" u="none" strike="noStrike" kern="0" cap="none" spc="0" normalizeH="0" baseline="0" noProof="0" dirty="0">
                <a:ln>
                  <a:noFill/>
                </a:ln>
                <a:solidFill>
                  <a:prstClr val="black"/>
                </a:solidFill>
                <a:effectLst/>
                <a:uLnTx/>
                <a:uFillTx/>
                <a:latin typeface="Arial" panose="020B0604020202020204" pitchFamily="34" charset="0"/>
                <a:ea typeface="Cardo" panose="02020600000000000000" pitchFamily="18" charset="-79"/>
                <a:cs typeface="Arial" panose="020B0604020202020204" pitchFamily="34" charset="0"/>
              </a:rPr>
              <a:t>Adjustments are being made alongside good boundaries</a:t>
            </a:r>
          </a:p>
        </p:txBody>
      </p:sp>
      <p:sp>
        <p:nvSpPr>
          <p:cNvPr id="64" name="Højrepil 26">
            <a:extLst>
              <a:ext uri="{FF2B5EF4-FFF2-40B4-BE49-F238E27FC236}">
                <a16:creationId xmlns:a16="http://schemas.microsoft.com/office/drawing/2014/main" id="{9F2AA24B-881C-C9B8-2747-F00DD8C3FD5A}"/>
              </a:ext>
            </a:extLst>
          </p:cNvPr>
          <p:cNvSpPr>
            <a:spLocks noChangeArrowheads="1"/>
          </p:cNvSpPr>
          <p:nvPr/>
        </p:nvSpPr>
        <p:spPr bwMode="auto">
          <a:xfrm>
            <a:off x="7616820" y="4016488"/>
            <a:ext cx="2053279" cy="576149"/>
          </a:xfrm>
          <a:prstGeom prst="rightArrow">
            <a:avLst>
              <a:gd name="adj1" fmla="val 82769"/>
              <a:gd name="adj2" fmla="val 50000"/>
            </a:avLst>
          </a:prstGeom>
          <a:solidFill>
            <a:srgbClr val="00B05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Happy children that engage</a:t>
            </a:r>
          </a:p>
        </p:txBody>
      </p:sp>
      <p:sp>
        <p:nvSpPr>
          <p:cNvPr id="66" name="Højrepil 26">
            <a:extLst>
              <a:ext uri="{FF2B5EF4-FFF2-40B4-BE49-F238E27FC236}">
                <a16:creationId xmlns:a16="http://schemas.microsoft.com/office/drawing/2014/main" id="{C0C2696E-40E3-85BB-7A9C-CA0BA7005A4F}"/>
              </a:ext>
            </a:extLst>
          </p:cNvPr>
          <p:cNvSpPr>
            <a:spLocks noChangeArrowheads="1"/>
          </p:cNvSpPr>
          <p:nvPr/>
        </p:nvSpPr>
        <p:spPr bwMode="auto">
          <a:xfrm>
            <a:off x="7087092" y="819437"/>
            <a:ext cx="3464935" cy="326868"/>
          </a:xfrm>
          <a:prstGeom prst="rightArrow">
            <a:avLst>
              <a:gd name="adj1" fmla="val 82769"/>
              <a:gd name="adj2" fmla="val 50000"/>
            </a:avLst>
          </a:prstGeom>
          <a:solidFill>
            <a:srgbClr val="00206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Service workforce upskill, adapt &amp; expand support</a:t>
            </a:r>
          </a:p>
        </p:txBody>
      </p:sp>
      <p:sp>
        <p:nvSpPr>
          <p:cNvPr id="68" name="Højrepil 26">
            <a:extLst>
              <a:ext uri="{FF2B5EF4-FFF2-40B4-BE49-F238E27FC236}">
                <a16:creationId xmlns:a16="http://schemas.microsoft.com/office/drawing/2014/main" id="{2F05CBD4-7134-7D6B-2321-646EE65FDA81}"/>
              </a:ext>
            </a:extLst>
          </p:cNvPr>
          <p:cNvSpPr>
            <a:spLocks noChangeArrowheads="1"/>
          </p:cNvSpPr>
          <p:nvPr/>
        </p:nvSpPr>
        <p:spPr bwMode="auto">
          <a:xfrm>
            <a:off x="9786448" y="327736"/>
            <a:ext cx="2318580" cy="30675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Safer communities</a:t>
            </a:r>
          </a:p>
        </p:txBody>
      </p:sp>
      <p:sp>
        <p:nvSpPr>
          <p:cNvPr id="69" name="Højrepil 26">
            <a:extLst>
              <a:ext uri="{FF2B5EF4-FFF2-40B4-BE49-F238E27FC236}">
                <a16:creationId xmlns:a16="http://schemas.microsoft.com/office/drawing/2014/main" id="{20739F9E-9D6A-2C25-3558-F74D16117129}"/>
              </a:ext>
            </a:extLst>
          </p:cNvPr>
          <p:cNvSpPr>
            <a:spLocks noChangeArrowheads="1"/>
          </p:cNvSpPr>
          <p:nvPr/>
        </p:nvSpPr>
        <p:spPr bwMode="auto">
          <a:xfrm>
            <a:off x="5206860" y="1365662"/>
            <a:ext cx="4362484" cy="306755"/>
          </a:xfrm>
          <a:prstGeom prst="rightArrow">
            <a:avLst>
              <a:gd name="adj1" fmla="val 82769"/>
              <a:gd name="adj2" fmla="val 50000"/>
            </a:avLst>
          </a:prstGeom>
          <a:solidFill>
            <a:srgbClr val="7030A0"/>
          </a:solidFill>
          <a:ln>
            <a:noFill/>
          </a:ln>
          <a:effectLst>
            <a:outerShdw blurRad="63500" dist="38100" dir="2700000" algn="tl" rotWithShape="0">
              <a:schemeClr val="tx1">
                <a:alpha val="40000"/>
              </a:scheme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Everyone knows &amp; understands service &amp; support in the system</a:t>
            </a:r>
          </a:p>
        </p:txBody>
      </p:sp>
    </p:spTree>
    <p:extLst>
      <p:ext uri="{BB962C8B-B14F-4D97-AF65-F5344CB8AC3E}">
        <p14:creationId xmlns:p14="http://schemas.microsoft.com/office/powerpoint/2010/main" val="909176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778C5EA-9A73-4B93-8CF8-49FCC6712471}"/>
              </a:ext>
            </a:extLst>
          </p:cNvPr>
          <p:cNvGrpSpPr/>
          <p:nvPr/>
        </p:nvGrpSpPr>
        <p:grpSpPr>
          <a:xfrm rot="5662649">
            <a:off x="3187394" y="3381927"/>
            <a:ext cx="1684337" cy="2561445"/>
            <a:chOff x="1306513" y="1644650"/>
            <a:chExt cx="1109663" cy="1687513"/>
          </a:xfrm>
        </p:grpSpPr>
        <p:sp>
          <p:nvSpPr>
            <p:cNvPr id="5" name="Freeform 18">
              <a:extLst>
                <a:ext uri="{FF2B5EF4-FFF2-40B4-BE49-F238E27FC236}">
                  <a16:creationId xmlns:a16="http://schemas.microsoft.com/office/drawing/2014/main" id="{523A82A1-C4F9-4B92-B6E3-262B792D3E7A}"/>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19">
              <a:extLst>
                <a:ext uri="{FF2B5EF4-FFF2-40B4-BE49-F238E27FC236}">
                  <a16:creationId xmlns:a16="http://schemas.microsoft.com/office/drawing/2014/main" id="{30EB789E-17BC-42CF-B985-81D25FBBD5F2}"/>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7" name="Group 6">
            <a:extLst>
              <a:ext uri="{FF2B5EF4-FFF2-40B4-BE49-F238E27FC236}">
                <a16:creationId xmlns:a16="http://schemas.microsoft.com/office/drawing/2014/main" id="{8A8EF5AB-A84E-43D3-932B-131ABBC21CD3}"/>
              </a:ext>
            </a:extLst>
          </p:cNvPr>
          <p:cNvGrpSpPr/>
          <p:nvPr/>
        </p:nvGrpSpPr>
        <p:grpSpPr>
          <a:xfrm rot="13449093">
            <a:off x="7042235" y="2557554"/>
            <a:ext cx="1684337" cy="2561445"/>
            <a:chOff x="1306513" y="1644650"/>
            <a:chExt cx="1109663" cy="1687513"/>
          </a:xfrm>
        </p:grpSpPr>
        <p:sp>
          <p:nvSpPr>
            <p:cNvPr id="8" name="Freeform 18">
              <a:extLst>
                <a:ext uri="{FF2B5EF4-FFF2-40B4-BE49-F238E27FC236}">
                  <a16:creationId xmlns:a16="http://schemas.microsoft.com/office/drawing/2014/main" id="{3A4ADAD4-1011-419F-B2FC-D99542696F83}"/>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19">
              <a:extLst>
                <a:ext uri="{FF2B5EF4-FFF2-40B4-BE49-F238E27FC236}">
                  <a16:creationId xmlns:a16="http://schemas.microsoft.com/office/drawing/2014/main" id="{BA801450-623E-4F38-9CD2-7659C9DE9E7A}"/>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6EC22A2F-6323-4226-A38D-629F58FCB0AD}"/>
              </a:ext>
            </a:extLst>
          </p:cNvPr>
          <p:cNvGrpSpPr/>
          <p:nvPr/>
        </p:nvGrpSpPr>
        <p:grpSpPr>
          <a:xfrm rot="7830861">
            <a:off x="4158092" y="2170571"/>
            <a:ext cx="1684337" cy="2561445"/>
            <a:chOff x="1306513" y="1644650"/>
            <a:chExt cx="1109663" cy="1687513"/>
          </a:xfrm>
        </p:grpSpPr>
        <p:sp>
          <p:nvSpPr>
            <p:cNvPr id="11" name="Freeform 18">
              <a:extLst>
                <a:ext uri="{FF2B5EF4-FFF2-40B4-BE49-F238E27FC236}">
                  <a16:creationId xmlns:a16="http://schemas.microsoft.com/office/drawing/2014/main" id="{A29E2B47-8AEA-4B2E-AE22-20FC2C03505F}"/>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9">
              <a:extLst>
                <a:ext uri="{FF2B5EF4-FFF2-40B4-BE49-F238E27FC236}">
                  <a16:creationId xmlns:a16="http://schemas.microsoft.com/office/drawing/2014/main" id="{570EAF8A-A255-43F4-997F-D2333CE66FC1}"/>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A1A52997-8A72-4C5D-90D7-9E35FA1F1277}"/>
              </a:ext>
            </a:extLst>
          </p:cNvPr>
          <p:cNvGrpSpPr/>
          <p:nvPr/>
        </p:nvGrpSpPr>
        <p:grpSpPr>
          <a:xfrm rot="10570456">
            <a:off x="5726701" y="1890498"/>
            <a:ext cx="1684337" cy="2561445"/>
            <a:chOff x="1306513" y="1644650"/>
            <a:chExt cx="1109663" cy="1687513"/>
          </a:xfrm>
        </p:grpSpPr>
        <p:sp>
          <p:nvSpPr>
            <p:cNvPr id="14" name="Freeform 18">
              <a:extLst>
                <a:ext uri="{FF2B5EF4-FFF2-40B4-BE49-F238E27FC236}">
                  <a16:creationId xmlns:a16="http://schemas.microsoft.com/office/drawing/2014/main" id="{56EF0BAF-192E-47BC-A741-AE38AD6B3F01}"/>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9">
              <a:extLst>
                <a:ext uri="{FF2B5EF4-FFF2-40B4-BE49-F238E27FC236}">
                  <a16:creationId xmlns:a16="http://schemas.microsoft.com/office/drawing/2014/main" id="{ABEE9606-4CFC-423B-8D5F-5322AF5AE238}"/>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8" name="Freeform 94">
            <a:extLst>
              <a:ext uri="{FF2B5EF4-FFF2-40B4-BE49-F238E27FC236}">
                <a16:creationId xmlns:a16="http://schemas.microsoft.com/office/drawing/2014/main" id="{06F035C6-D25E-4228-ADC3-3D5421F1CAF0}"/>
              </a:ext>
            </a:extLst>
          </p:cNvPr>
          <p:cNvSpPr>
            <a:spLocks noEditPoints="1"/>
          </p:cNvSpPr>
          <p:nvPr/>
        </p:nvSpPr>
        <p:spPr bwMode="auto">
          <a:xfrm>
            <a:off x="2142271" y="3847902"/>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Freeform 5">
            <a:extLst>
              <a:ext uri="{FF2B5EF4-FFF2-40B4-BE49-F238E27FC236}">
                <a16:creationId xmlns:a16="http://schemas.microsoft.com/office/drawing/2014/main" id="{7CF89A8F-8448-41CC-AC90-82EE6C3A58D3}"/>
              </a:ext>
            </a:extLst>
          </p:cNvPr>
          <p:cNvSpPr>
            <a:spLocks/>
          </p:cNvSpPr>
          <p:nvPr/>
        </p:nvSpPr>
        <p:spPr bwMode="auto">
          <a:xfrm flipH="1">
            <a:off x="0" y="6068449"/>
            <a:ext cx="12192000" cy="787544"/>
          </a:xfrm>
          <a:custGeom>
            <a:avLst/>
            <a:gdLst>
              <a:gd name="T0" fmla="*/ 0 w 3200"/>
              <a:gd name="T1" fmla="*/ 29 h 762"/>
              <a:gd name="T2" fmla="*/ 1413 w 3200"/>
              <a:gd name="T3" fmla="*/ 352 h 762"/>
              <a:gd name="T4" fmla="*/ 3200 w 3200"/>
              <a:gd name="T5" fmla="*/ 545 h 762"/>
              <a:gd name="T6" fmla="*/ 3200 w 3200"/>
              <a:gd name="T7" fmla="*/ 762 h 762"/>
              <a:gd name="T8" fmla="*/ 0 w 3200"/>
              <a:gd name="T9" fmla="*/ 762 h 762"/>
              <a:gd name="T10" fmla="*/ 0 w 3200"/>
              <a:gd name="T11" fmla="*/ 29 h 762"/>
            </a:gdLst>
            <a:ahLst/>
            <a:cxnLst>
              <a:cxn ang="0">
                <a:pos x="T0" y="T1"/>
              </a:cxn>
              <a:cxn ang="0">
                <a:pos x="T2" y="T3"/>
              </a:cxn>
              <a:cxn ang="0">
                <a:pos x="T4" y="T5"/>
              </a:cxn>
              <a:cxn ang="0">
                <a:pos x="T6" y="T7"/>
              </a:cxn>
              <a:cxn ang="0">
                <a:pos x="T8" y="T9"/>
              </a:cxn>
              <a:cxn ang="0">
                <a:pos x="T10" y="T11"/>
              </a:cxn>
            </a:cxnLst>
            <a:rect l="0" t="0" r="r" b="b"/>
            <a:pathLst>
              <a:path w="3200" h="762">
                <a:moveTo>
                  <a:pt x="0" y="29"/>
                </a:moveTo>
                <a:cubicBezTo>
                  <a:pt x="0" y="29"/>
                  <a:pt x="662" y="0"/>
                  <a:pt x="1413" y="352"/>
                </a:cubicBezTo>
                <a:cubicBezTo>
                  <a:pt x="2164" y="705"/>
                  <a:pt x="3200" y="545"/>
                  <a:pt x="3200" y="545"/>
                </a:cubicBezTo>
                <a:cubicBezTo>
                  <a:pt x="3200" y="762"/>
                  <a:pt x="3200" y="762"/>
                  <a:pt x="3200" y="762"/>
                </a:cubicBezTo>
                <a:cubicBezTo>
                  <a:pt x="0" y="762"/>
                  <a:pt x="0" y="762"/>
                  <a:pt x="0" y="762"/>
                </a:cubicBezTo>
                <a:lnTo>
                  <a:pt x="0" y="29"/>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 name="Freeform 6">
            <a:extLst>
              <a:ext uri="{FF2B5EF4-FFF2-40B4-BE49-F238E27FC236}">
                <a16:creationId xmlns:a16="http://schemas.microsoft.com/office/drawing/2014/main" id="{23D13CD1-22BF-4F0C-B28E-2B6146A28371}"/>
              </a:ext>
            </a:extLst>
          </p:cNvPr>
          <p:cNvSpPr>
            <a:spLocks/>
          </p:cNvSpPr>
          <p:nvPr/>
        </p:nvSpPr>
        <p:spPr bwMode="auto">
          <a:xfrm flipH="1">
            <a:off x="0" y="6013927"/>
            <a:ext cx="12192000" cy="894817"/>
          </a:xfrm>
          <a:custGeom>
            <a:avLst/>
            <a:gdLst>
              <a:gd name="T0" fmla="*/ 3200 w 3200"/>
              <a:gd name="T1" fmla="*/ 66 h 423"/>
              <a:gd name="T2" fmla="*/ 1743 w 3200"/>
              <a:gd name="T3" fmla="*/ 212 h 423"/>
              <a:gd name="T4" fmla="*/ 0 w 3200"/>
              <a:gd name="T5" fmla="*/ 175 h 423"/>
              <a:gd name="T6" fmla="*/ 0 w 3200"/>
              <a:gd name="T7" fmla="*/ 404 h 423"/>
              <a:gd name="T8" fmla="*/ 3200 w 3200"/>
              <a:gd name="T9" fmla="*/ 404 h 423"/>
              <a:gd name="T10" fmla="*/ 3200 w 3200"/>
              <a:gd name="T11" fmla="*/ 66 h 423"/>
            </a:gdLst>
            <a:ahLst/>
            <a:cxnLst>
              <a:cxn ang="0">
                <a:pos x="T0" y="T1"/>
              </a:cxn>
              <a:cxn ang="0">
                <a:pos x="T2" y="T3"/>
              </a:cxn>
              <a:cxn ang="0">
                <a:pos x="T4" y="T5"/>
              </a:cxn>
              <a:cxn ang="0">
                <a:pos x="T6" y="T7"/>
              </a:cxn>
              <a:cxn ang="0">
                <a:pos x="T8" y="T9"/>
              </a:cxn>
              <a:cxn ang="0">
                <a:pos x="T10" y="T11"/>
              </a:cxn>
            </a:cxnLst>
            <a:rect l="0" t="0" r="r" b="b"/>
            <a:pathLst>
              <a:path w="3200" h="423">
                <a:moveTo>
                  <a:pt x="3200" y="66"/>
                </a:moveTo>
                <a:cubicBezTo>
                  <a:pt x="3200" y="66"/>
                  <a:pt x="2831" y="0"/>
                  <a:pt x="1743" y="212"/>
                </a:cubicBezTo>
                <a:cubicBezTo>
                  <a:pt x="655" y="423"/>
                  <a:pt x="0" y="175"/>
                  <a:pt x="0" y="175"/>
                </a:cubicBezTo>
                <a:cubicBezTo>
                  <a:pt x="0" y="404"/>
                  <a:pt x="0" y="404"/>
                  <a:pt x="0" y="404"/>
                </a:cubicBezTo>
                <a:cubicBezTo>
                  <a:pt x="3200" y="404"/>
                  <a:pt x="3200" y="404"/>
                  <a:pt x="3200" y="404"/>
                </a:cubicBezTo>
                <a:lnTo>
                  <a:pt x="3200" y="66"/>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9E3B5AA9-8246-4A9E-B453-BB920026D08B}"/>
              </a:ext>
            </a:extLst>
          </p:cNvPr>
          <p:cNvSpPr>
            <a:spLocks/>
          </p:cNvSpPr>
          <p:nvPr/>
        </p:nvSpPr>
        <p:spPr bwMode="auto">
          <a:xfrm flipH="1">
            <a:off x="5146651" y="4199376"/>
            <a:ext cx="1653885" cy="2673539"/>
          </a:xfrm>
          <a:custGeom>
            <a:avLst/>
            <a:gdLst>
              <a:gd name="connsiteX0" fmla="*/ 759197 w 1653885"/>
              <a:gd name="connsiteY0" fmla="*/ 850 h 2673539"/>
              <a:gd name="connsiteX1" fmla="*/ 763881 w 1653885"/>
              <a:gd name="connsiteY1" fmla="*/ 488839 h 2673539"/>
              <a:gd name="connsiteX2" fmla="*/ 459348 w 1653885"/>
              <a:gd name="connsiteY2" fmla="*/ 298375 h 2673539"/>
              <a:gd name="connsiteX3" fmla="*/ 233486 w 1653885"/>
              <a:gd name="connsiteY3" fmla="*/ 125688 h 2673539"/>
              <a:gd name="connsiteX4" fmla="*/ 502490 w 1653885"/>
              <a:gd name="connsiteY4" fmla="*/ 735172 h 2673539"/>
              <a:gd name="connsiteX5" fmla="*/ 55841 w 1653885"/>
              <a:gd name="connsiteY5" fmla="*/ 326310 h 2673539"/>
              <a:gd name="connsiteX6" fmla="*/ 48228 w 1653885"/>
              <a:gd name="connsiteY6" fmla="*/ 514234 h 2673539"/>
              <a:gd name="connsiteX7" fmla="*/ 411130 w 1653885"/>
              <a:gd name="connsiteY7" fmla="*/ 930715 h 2673539"/>
              <a:gd name="connsiteX8" fmla="*/ 65992 w 1653885"/>
              <a:gd name="connsiteY8" fmla="*/ 750409 h 2673539"/>
              <a:gd name="connsiteX9" fmla="*/ 170041 w 1653885"/>
              <a:gd name="connsiteY9" fmla="*/ 981505 h 2673539"/>
              <a:gd name="connsiteX10" fmla="*/ 723276 w 1653885"/>
              <a:gd name="connsiteY10" fmla="*/ 1641780 h 2673539"/>
              <a:gd name="connsiteX11" fmla="*/ 671255 w 1653885"/>
              <a:gd name="connsiteY11" fmla="*/ 2645894 h 2673539"/>
              <a:gd name="connsiteX12" fmla="*/ 668629 w 1653885"/>
              <a:gd name="connsiteY12" fmla="*/ 2673539 h 2673539"/>
              <a:gd name="connsiteX13" fmla="*/ 1291491 w 1653885"/>
              <a:gd name="connsiteY13" fmla="*/ 2673539 h 2673539"/>
              <a:gd name="connsiteX14" fmla="*/ 1277267 w 1653885"/>
              <a:gd name="connsiteY14" fmla="*/ 2583272 h 2673539"/>
              <a:gd name="connsiteX15" fmla="*/ 1266360 w 1653885"/>
              <a:gd name="connsiteY15" fmla="*/ 1331959 h 2673539"/>
              <a:gd name="connsiteX16" fmla="*/ 1652102 w 1653885"/>
              <a:gd name="connsiteY16" fmla="*/ 430430 h 2673539"/>
              <a:gd name="connsiteX17" fmla="*/ 1459231 w 1653885"/>
              <a:gd name="connsiteY17" fmla="*/ 471062 h 2673539"/>
              <a:gd name="connsiteX18" fmla="*/ 1098867 w 1653885"/>
              <a:gd name="connsiteY18" fmla="*/ 732633 h 2673539"/>
              <a:gd name="connsiteX19" fmla="*/ 794334 w 1653885"/>
              <a:gd name="connsiteY19" fmla="*/ 8870 h 2673539"/>
              <a:gd name="connsiteX20" fmla="*/ 759197 w 1653885"/>
              <a:gd name="connsiteY20" fmla="*/ 850 h 2673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53885" h="2673539">
                <a:moveTo>
                  <a:pt x="759197" y="850"/>
                </a:moveTo>
                <a:cubicBezTo>
                  <a:pt x="692268" y="17203"/>
                  <a:pt x="726131" y="266631"/>
                  <a:pt x="763881" y="488839"/>
                </a:cubicBezTo>
                <a:cubicBezTo>
                  <a:pt x="807023" y="740251"/>
                  <a:pt x="593850" y="600578"/>
                  <a:pt x="459348" y="298375"/>
                </a:cubicBezTo>
                <a:cubicBezTo>
                  <a:pt x="324846" y="-3827"/>
                  <a:pt x="246174" y="82516"/>
                  <a:pt x="233486" y="125688"/>
                </a:cubicBezTo>
                <a:cubicBezTo>
                  <a:pt x="218259" y="168860"/>
                  <a:pt x="525330" y="707237"/>
                  <a:pt x="502490" y="735172"/>
                </a:cubicBezTo>
                <a:cubicBezTo>
                  <a:pt x="482188" y="760567"/>
                  <a:pt x="93908" y="313612"/>
                  <a:pt x="55841" y="326310"/>
                </a:cubicBezTo>
                <a:cubicBezTo>
                  <a:pt x="20312" y="339007"/>
                  <a:pt x="-45670" y="374561"/>
                  <a:pt x="48228" y="514234"/>
                </a:cubicBezTo>
                <a:cubicBezTo>
                  <a:pt x="139588" y="656447"/>
                  <a:pt x="428894" y="892622"/>
                  <a:pt x="411130" y="930715"/>
                </a:cubicBezTo>
                <a:cubicBezTo>
                  <a:pt x="393366" y="971347"/>
                  <a:pt x="152277" y="755488"/>
                  <a:pt x="65992" y="750409"/>
                </a:cubicBezTo>
                <a:cubicBezTo>
                  <a:pt x="-22830" y="745330"/>
                  <a:pt x="12699" y="869767"/>
                  <a:pt x="170041" y="981505"/>
                </a:cubicBezTo>
                <a:cubicBezTo>
                  <a:pt x="327383" y="1093244"/>
                  <a:pt x="710588" y="1217680"/>
                  <a:pt x="723276" y="1641780"/>
                </a:cubicBezTo>
                <a:cubicBezTo>
                  <a:pt x="732000" y="1933348"/>
                  <a:pt x="695143" y="2389360"/>
                  <a:pt x="671255" y="2645894"/>
                </a:cubicBezTo>
                <a:lnTo>
                  <a:pt x="668629" y="2673539"/>
                </a:lnTo>
                <a:lnTo>
                  <a:pt x="1291491" y="2673539"/>
                </a:lnTo>
                <a:lnTo>
                  <a:pt x="1277267" y="2583272"/>
                </a:lnTo>
                <a:cubicBezTo>
                  <a:pt x="1221840" y="2210562"/>
                  <a:pt x="1177855" y="1703363"/>
                  <a:pt x="1266360" y="1331959"/>
                </a:cubicBezTo>
                <a:cubicBezTo>
                  <a:pt x="1426240" y="669145"/>
                  <a:pt x="1677480" y="532011"/>
                  <a:pt x="1652102" y="430430"/>
                </a:cubicBezTo>
                <a:cubicBezTo>
                  <a:pt x="1629262" y="328849"/>
                  <a:pt x="1499836" y="377100"/>
                  <a:pt x="1459231" y="471062"/>
                </a:cubicBezTo>
                <a:cubicBezTo>
                  <a:pt x="1418627" y="562485"/>
                  <a:pt x="1253672" y="765646"/>
                  <a:pt x="1098867" y="732633"/>
                </a:cubicBezTo>
                <a:cubicBezTo>
                  <a:pt x="946601" y="699619"/>
                  <a:pt x="905996" y="69819"/>
                  <a:pt x="794334" y="8870"/>
                </a:cubicBezTo>
                <a:cubicBezTo>
                  <a:pt x="780376" y="934"/>
                  <a:pt x="768758" y="-1486"/>
                  <a:pt x="759197" y="850"/>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F86B9D21-19A4-477A-9617-21030B9C893E}"/>
              </a:ext>
            </a:extLst>
          </p:cNvPr>
          <p:cNvSpPr txBox="1"/>
          <p:nvPr/>
        </p:nvSpPr>
        <p:spPr>
          <a:xfrm>
            <a:off x="117417" y="80135"/>
            <a:ext cx="1188269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Longer-term impacts – the changes that endure for </a:t>
            </a:r>
            <a:r>
              <a:rPr kumimoji="0" lang="en-US" sz="1600" b="1" i="0" u="none" strike="noStrike" kern="1200" cap="none" spc="0" normalizeH="0" baseline="0" noProof="0" dirty="0">
                <a:ln>
                  <a:noFill/>
                </a:ln>
                <a:solidFill>
                  <a:srgbClr val="029676"/>
                </a:solidFill>
                <a:effectLst/>
                <a:uLnTx/>
                <a:uFillTx/>
                <a:latin typeface="Arial" panose="020B0604020202020204" pitchFamily="34" charset="0"/>
                <a:ea typeface="+mn-ea"/>
                <a:cs typeface="Arial" panose="020B0604020202020204" pitchFamily="34" charset="0"/>
              </a:rPr>
              <a:t>children and young people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having been involved in and supported to attend well at school, college or learning setting</a:t>
            </a:r>
            <a:endParaRPr kumimoji="0" lang="en-IN"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E300F675-F3A8-4EFA-AAC7-B8914B6F9799}"/>
              </a:ext>
            </a:extLst>
          </p:cNvPr>
          <p:cNvSpPr txBox="1"/>
          <p:nvPr/>
        </p:nvSpPr>
        <p:spPr>
          <a:xfrm>
            <a:off x="307196" y="3946727"/>
            <a:ext cx="2374900" cy="22775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Mindset</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Proud of self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recognise personal achievement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 education and learning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trust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tolerant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Positive outlook</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TextBox 81">
            <a:extLst>
              <a:ext uri="{FF2B5EF4-FFF2-40B4-BE49-F238E27FC236}">
                <a16:creationId xmlns:a16="http://schemas.microsoft.com/office/drawing/2014/main" id="{3FDE2B02-3539-4F2B-B980-144C68100D77}"/>
              </a:ext>
            </a:extLst>
          </p:cNvPr>
          <p:cNvSpPr txBox="1"/>
          <p:nvPr/>
        </p:nvSpPr>
        <p:spPr>
          <a:xfrm>
            <a:off x="1449484" y="1233855"/>
            <a:ext cx="2374900" cy="22775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Increased resilience</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try new things in future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Stronger networks and social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know where to go, and ask, for help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able to feel and achieve independence</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5" name="TextBox 84">
            <a:extLst>
              <a:ext uri="{FF2B5EF4-FFF2-40B4-BE49-F238E27FC236}">
                <a16:creationId xmlns:a16="http://schemas.microsoft.com/office/drawing/2014/main" id="{694683A5-B35F-47D5-AEF2-C93FFD6DE995}"/>
              </a:ext>
            </a:extLst>
          </p:cNvPr>
          <p:cNvSpPr txBox="1"/>
          <p:nvPr/>
        </p:nvSpPr>
        <p:spPr>
          <a:xfrm>
            <a:off x="9598228" y="2659463"/>
            <a:ext cx="2374900" cy="29238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Better ‘success’ in life</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Academic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Vocational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better connect with their aspirations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Contributing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Progression post-16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Employment opportunity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Career success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6" name="TextBox 85">
            <a:extLst>
              <a:ext uri="{FF2B5EF4-FFF2-40B4-BE49-F238E27FC236}">
                <a16:creationId xmlns:a16="http://schemas.microsoft.com/office/drawing/2014/main" id="{F97A2E02-FE2C-4848-8E8B-24AD92490560}"/>
              </a:ext>
            </a:extLst>
          </p:cNvPr>
          <p:cNvSpPr txBox="1"/>
          <p:nvPr/>
        </p:nvSpPr>
        <p:spPr>
          <a:xfrm>
            <a:off x="7175458" y="831954"/>
            <a:ext cx="3555618"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Happier and healthier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Choosing to attend ‘well’ (school, health, medical appointments)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mental and physical health including self-care routines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Self-confidence and self-worth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Thriving or flourishing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9" name="Freeform 94">
            <a:extLst>
              <a:ext uri="{FF2B5EF4-FFF2-40B4-BE49-F238E27FC236}">
                <a16:creationId xmlns:a16="http://schemas.microsoft.com/office/drawing/2014/main" id="{7B6603A2-9719-4B0D-B57F-309EF29FE8B7}"/>
              </a:ext>
            </a:extLst>
          </p:cNvPr>
          <p:cNvSpPr>
            <a:spLocks noEditPoints="1"/>
          </p:cNvSpPr>
          <p:nvPr/>
        </p:nvSpPr>
        <p:spPr bwMode="auto">
          <a:xfrm>
            <a:off x="3771031" y="1826894"/>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0" name="Freeform 94">
            <a:extLst>
              <a:ext uri="{FF2B5EF4-FFF2-40B4-BE49-F238E27FC236}">
                <a16:creationId xmlns:a16="http://schemas.microsoft.com/office/drawing/2014/main" id="{C6FAC1A0-A001-4D4A-9EB9-A6950AD077C8}"/>
              </a:ext>
            </a:extLst>
          </p:cNvPr>
          <p:cNvSpPr>
            <a:spLocks noEditPoints="1"/>
          </p:cNvSpPr>
          <p:nvPr/>
        </p:nvSpPr>
        <p:spPr bwMode="auto">
          <a:xfrm>
            <a:off x="6135940" y="1323596"/>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2" name="Freeform 94">
            <a:extLst>
              <a:ext uri="{FF2B5EF4-FFF2-40B4-BE49-F238E27FC236}">
                <a16:creationId xmlns:a16="http://schemas.microsoft.com/office/drawing/2014/main" id="{D34FC7E9-EF7A-474E-BF94-DF951D8D596E}"/>
              </a:ext>
            </a:extLst>
          </p:cNvPr>
          <p:cNvSpPr>
            <a:spLocks noEditPoints="1"/>
          </p:cNvSpPr>
          <p:nvPr/>
        </p:nvSpPr>
        <p:spPr bwMode="auto">
          <a:xfrm>
            <a:off x="8940489" y="2661868"/>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ounded Rectangle 1"/>
          <p:cNvSpPr/>
          <p:nvPr/>
        </p:nvSpPr>
        <p:spPr>
          <a:xfrm>
            <a:off x="6961473" y="4612129"/>
            <a:ext cx="2369656" cy="1456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Assumes barriers have been eliminated for the long-term too e.g., bullying, unmet social and emotional needs and access to specialist support</a:t>
            </a:r>
          </a:p>
        </p:txBody>
      </p:sp>
    </p:spTree>
    <p:extLst>
      <p:ext uri="{BB962C8B-B14F-4D97-AF65-F5344CB8AC3E}">
        <p14:creationId xmlns:p14="http://schemas.microsoft.com/office/powerpoint/2010/main" val="432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778C5EA-9A73-4B93-8CF8-49FCC6712471}"/>
              </a:ext>
            </a:extLst>
          </p:cNvPr>
          <p:cNvGrpSpPr/>
          <p:nvPr/>
        </p:nvGrpSpPr>
        <p:grpSpPr>
          <a:xfrm rot="5662649">
            <a:off x="3187394" y="3381927"/>
            <a:ext cx="1684337" cy="2561445"/>
            <a:chOff x="1306513" y="1644650"/>
            <a:chExt cx="1109663" cy="1687513"/>
          </a:xfrm>
        </p:grpSpPr>
        <p:sp>
          <p:nvSpPr>
            <p:cNvPr id="5" name="Freeform 18">
              <a:extLst>
                <a:ext uri="{FF2B5EF4-FFF2-40B4-BE49-F238E27FC236}">
                  <a16:creationId xmlns:a16="http://schemas.microsoft.com/office/drawing/2014/main" id="{523A82A1-C4F9-4B92-B6E3-262B792D3E7A}"/>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19">
              <a:extLst>
                <a:ext uri="{FF2B5EF4-FFF2-40B4-BE49-F238E27FC236}">
                  <a16:creationId xmlns:a16="http://schemas.microsoft.com/office/drawing/2014/main" id="{30EB789E-17BC-42CF-B985-81D25FBBD5F2}"/>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7" name="Group 6">
            <a:extLst>
              <a:ext uri="{FF2B5EF4-FFF2-40B4-BE49-F238E27FC236}">
                <a16:creationId xmlns:a16="http://schemas.microsoft.com/office/drawing/2014/main" id="{8A8EF5AB-A84E-43D3-932B-131ABBC21CD3}"/>
              </a:ext>
            </a:extLst>
          </p:cNvPr>
          <p:cNvGrpSpPr/>
          <p:nvPr/>
        </p:nvGrpSpPr>
        <p:grpSpPr>
          <a:xfrm rot="13449093">
            <a:off x="7042235" y="2557554"/>
            <a:ext cx="1684337" cy="2561445"/>
            <a:chOff x="1306513" y="1644650"/>
            <a:chExt cx="1109663" cy="1687513"/>
          </a:xfrm>
        </p:grpSpPr>
        <p:sp>
          <p:nvSpPr>
            <p:cNvPr id="8" name="Freeform 18">
              <a:extLst>
                <a:ext uri="{FF2B5EF4-FFF2-40B4-BE49-F238E27FC236}">
                  <a16:creationId xmlns:a16="http://schemas.microsoft.com/office/drawing/2014/main" id="{3A4ADAD4-1011-419F-B2FC-D99542696F83}"/>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19">
              <a:extLst>
                <a:ext uri="{FF2B5EF4-FFF2-40B4-BE49-F238E27FC236}">
                  <a16:creationId xmlns:a16="http://schemas.microsoft.com/office/drawing/2014/main" id="{BA801450-623E-4F38-9CD2-7659C9DE9E7A}"/>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6EC22A2F-6323-4226-A38D-629F58FCB0AD}"/>
              </a:ext>
            </a:extLst>
          </p:cNvPr>
          <p:cNvGrpSpPr/>
          <p:nvPr/>
        </p:nvGrpSpPr>
        <p:grpSpPr>
          <a:xfrm rot="7830861">
            <a:off x="4158092" y="2170571"/>
            <a:ext cx="1684337" cy="2561445"/>
            <a:chOff x="1306513" y="1644650"/>
            <a:chExt cx="1109663" cy="1687513"/>
          </a:xfrm>
        </p:grpSpPr>
        <p:sp>
          <p:nvSpPr>
            <p:cNvPr id="11" name="Freeform 18">
              <a:extLst>
                <a:ext uri="{FF2B5EF4-FFF2-40B4-BE49-F238E27FC236}">
                  <a16:creationId xmlns:a16="http://schemas.microsoft.com/office/drawing/2014/main" id="{A29E2B47-8AEA-4B2E-AE22-20FC2C03505F}"/>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19">
              <a:extLst>
                <a:ext uri="{FF2B5EF4-FFF2-40B4-BE49-F238E27FC236}">
                  <a16:creationId xmlns:a16="http://schemas.microsoft.com/office/drawing/2014/main" id="{570EAF8A-A255-43F4-997F-D2333CE66FC1}"/>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A1A52997-8A72-4C5D-90D7-9E35FA1F1277}"/>
              </a:ext>
            </a:extLst>
          </p:cNvPr>
          <p:cNvGrpSpPr/>
          <p:nvPr/>
        </p:nvGrpSpPr>
        <p:grpSpPr>
          <a:xfrm rot="10570456">
            <a:off x="5726701" y="1890498"/>
            <a:ext cx="1684337" cy="2561445"/>
            <a:chOff x="1306513" y="1644650"/>
            <a:chExt cx="1109663" cy="1687513"/>
          </a:xfrm>
        </p:grpSpPr>
        <p:sp>
          <p:nvSpPr>
            <p:cNvPr id="14" name="Freeform 18">
              <a:extLst>
                <a:ext uri="{FF2B5EF4-FFF2-40B4-BE49-F238E27FC236}">
                  <a16:creationId xmlns:a16="http://schemas.microsoft.com/office/drawing/2014/main" id="{56EF0BAF-192E-47BC-A741-AE38AD6B3F01}"/>
                </a:ext>
              </a:extLst>
            </p:cNvPr>
            <p:cNvSpPr>
              <a:spLocks/>
            </p:cNvSpPr>
            <p:nvPr/>
          </p:nvSpPr>
          <p:spPr bwMode="auto">
            <a:xfrm>
              <a:off x="1306513" y="1644650"/>
              <a:ext cx="839788" cy="1619250"/>
            </a:xfrm>
            <a:custGeom>
              <a:avLst/>
              <a:gdLst>
                <a:gd name="T0" fmla="*/ 30 w 221"/>
                <a:gd name="T1" fmla="*/ 241 h 429"/>
                <a:gd name="T2" fmla="*/ 103 w 221"/>
                <a:gd name="T3" fmla="*/ 429 h 429"/>
                <a:gd name="T4" fmla="*/ 221 w 221"/>
                <a:gd name="T5" fmla="*/ 0 h 429"/>
                <a:gd name="T6" fmla="*/ 30 w 221"/>
                <a:gd name="T7" fmla="*/ 241 h 429"/>
              </a:gdLst>
              <a:ahLst/>
              <a:cxnLst>
                <a:cxn ang="0">
                  <a:pos x="T0" y="T1"/>
                </a:cxn>
                <a:cxn ang="0">
                  <a:pos x="T2" y="T3"/>
                </a:cxn>
                <a:cxn ang="0">
                  <a:pos x="T4" y="T5"/>
                </a:cxn>
                <a:cxn ang="0">
                  <a:pos x="T6" y="T7"/>
                </a:cxn>
              </a:cxnLst>
              <a:rect l="0" t="0" r="r" b="b"/>
              <a:pathLst>
                <a:path w="221" h="429">
                  <a:moveTo>
                    <a:pt x="30" y="241"/>
                  </a:moveTo>
                  <a:cubicBezTo>
                    <a:pt x="0" y="352"/>
                    <a:pt x="39" y="412"/>
                    <a:pt x="103" y="429"/>
                  </a:cubicBezTo>
                  <a:cubicBezTo>
                    <a:pt x="221" y="0"/>
                    <a:pt x="221" y="0"/>
                    <a:pt x="221" y="0"/>
                  </a:cubicBezTo>
                  <a:cubicBezTo>
                    <a:pt x="221" y="0"/>
                    <a:pt x="61" y="129"/>
                    <a:pt x="30" y="241"/>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9">
              <a:extLst>
                <a:ext uri="{FF2B5EF4-FFF2-40B4-BE49-F238E27FC236}">
                  <a16:creationId xmlns:a16="http://schemas.microsoft.com/office/drawing/2014/main" id="{ABEE9606-4CFC-423B-8D5F-5322AF5AE238}"/>
                </a:ext>
              </a:extLst>
            </p:cNvPr>
            <p:cNvSpPr>
              <a:spLocks/>
            </p:cNvSpPr>
            <p:nvPr/>
          </p:nvSpPr>
          <p:spPr bwMode="auto">
            <a:xfrm>
              <a:off x="1697038" y="1644650"/>
              <a:ext cx="719138" cy="1687513"/>
            </a:xfrm>
            <a:custGeom>
              <a:avLst/>
              <a:gdLst>
                <a:gd name="T0" fmla="*/ 118 w 189"/>
                <a:gd name="T1" fmla="*/ 0 h 447"/>
                <a:gd name="T2" fmla="*/ 0 w 189"/>
                <a:gd name="T3" fmla="*/ 429 h 447"/>
                <a:gd name="T4" fmla="*/ 159 w 189"/>
                <a:gd name="T5" fmla="*/ 304 h 447"/>
                <a:gd name="T6" fmla="*/ 118 w 189"/>
                <a:gd name="T7" fmla="*/ 0 h 447"/>
              </a:gdLst>
              <a:ahLst/>
              <a:cxnLst>
                <a:cxn ang="0">
                  <a:pos x="T0" y="T1"/>
                </a:cxn>
                <a:cxn ang="0">
                  <a:pos x="T2" y="T3"/>
                </a:cxn>
                <a:cxn ang="0">
                  <a:pos x="T4" y="T5"/>
                </a:cxn>
                <a:cxn ang="0">
                  <a:pos x="T6" y="T7"/>
                </a:cxn>
              </a:cxnLst>
              <a:rect l="0" t="0" r="r" b="b"/>
              <a:pathLst>
                <a:path w="189" h="447">
                  <a:moveTo>
                    <a:pt x="118" y="0"/>
                  </a:moveTo>
                  <a:cubicBezTo>
                    <a:pt x="0" y="429"/>
                    <a:pt x="0" y="429"/>
                    <a:pt x="0" y="429"/>
                  </a:cubicBezTo>
                  <a:cubicBezTo>
                    <a:pt x="64" y="447"/>
                    <a:pt x="128" y="416"/>
                    <a:pt x="159" y="304"/>
                  </a:cubicBezTo>
                  <a:cubicBezTo>
                    <a:pt x="189" y="193"/>
                    <a:pt x="118" y="0"/>
                    <a:pt x="118" y="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8" name="Freeform 94">
            <a:extLst>
              <a:ext uri="{FF2B5EF4-FFF2-40B4-BE49-F238E27FC236}">
                <a16:creationId xmlns:a16="http://schemas.microsoft.com/office/drawing/2014/main" id="{06F035C6-D25E-4228-ADC3-3D5421F1CAF0}"/>
              </a:ext>
            </a:extLst>
          </p:cNvPr>
          <p:cNvSpPr>
            <a:spLocks noEditPoints="1"/>
          </p:cNvSpPr>
          <p:nvPr/>
        </p:nvSpPr>
        <p:spPr bwMode="auto">
          <a:xfrm>
            <a:off x="2142271" y="3847902"/>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0" name="Freeform 5">
            <a:extLst>
              <a:ext uri="{FF2B5EF4-FFF2-40B4-BE49-F238E27FC236}">
                <a16:creationId xmlns:a16="http://schemas.microsoft.com/office/drawing/2014/main" id="{7CF89A8F-8448-41CC-AC90-82EE6C3A58D3}"/>
              </a:ext>
            </a:extLst>
          </p:cNvPr>
          <p:cNvSpPr>
            <a:spLocks/>
          </p:cNvSpPr>
          <p:nvPr/>
        </p:nvSpPr>
        <p:spPr bwMode="auto">
          <a:xfrm flipH="1">
            <a:off x="0" y="6068449"/>
            <a:ext cx="12192000" cy="787544"/>
          </a:xfrm>
          <a:custGeom>
            <a:avLst/>
            <a:gdLst>
              <a:gd name="T0" fmla="*/ 0 w 3200"/>
              <a:gd name="T1" fmla="*/ 29 h 762"/>
              <a:gd name="T2" fmla="*/ 1413 w 3200"/>
              <a:gd name="T3" fmla="*/ 352 h 762"/>
              <a:gd name="T4" fmla="*/ 3200 w 3200"/>
              <a:gd name="T5" fmla="*/ 545 h 762"/>
              <a:gd name="T6" fmla="*/ 3200 w 3200"/>
              <a:gd name="T7" fmla="*/ 762 h 762"/>
              <a:gd name="T8" fmla="*/ 0 w 3200"/>
              <a:gd name="T9" fmla="*/ 762 h 762"/>
              <a:gd name="T10" fmla="*/ 0 w 3200"/>
              <a:gd name="T11" fmla="*/ 29 h 762"/>
            </a:gdLst>
            <a:ahLst/>
            <a:cxnLst>
              <a:cxn ang="0">
                <a:pos x="T0" y="T1"/>
              </a:cxn>
              <a:cxn ang="0">
                <a:pos x="T2" y="T3"/>
              </a:cxn>
              <a:cxn ang="0">
                <a:pos x="T4" y="T5"/>
              </a:cxn>
              <a:cxn ang="0">
                <a:pos x="T6" y="T7"/>
              </a:cxn>
              <a:cxn ang="0">
                <a:pos x="T8" y="T9"/>
              </a:cxn>
              <a:cxn ang="0">
                <a:pos x="T10" y="T11"/>
              </a:cxn>
            </a:cxnLst>
            <a:rect l="0" t="0" r="r" b="b"/>
            <a:pathLst>
              <a:path w="3200" h="762">
                <a:moveTo>
                  <a:pt x="0" y="29"/>
                </a:moveTo>
                <a:cubicBezTo>
                  <a:pt x="0" y="29"/>
                  <a:pt x="662" y="0"/>
                  <a:pt x="1413" y="352"/>
                </a:cubicBezTo>
                <a:cubicBezTo>
                  <a:pt x="2164" y="705"/>
                  <a:pt x="3200" y="545"/>
                  <a:pt x="3200" y="545"/>
                </a:cubicBezTo>
                <a:cubicBezTo>
                  <a:pt x="3200" y="762"/>
                  <a:pt x="3200" y="762"/>
                  <a:pt x="3200" y="762"/>
                </a:cubicBezTo>
                <a:cubicBezTo>
                  <a:pt x="0" y="762"/>
                  <a:pt x="0" y="762"/>
                  <a:pt x="0" y="762"/>
                </a:cubicBezTo>
                <a:lnTo>
                  <a:pt x="0" y="29"/>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1" name="Freeform 6">
            <a:extLst>
              <a:ext uri="{FF2B5EF4-FFF2-40B4-BE49-F238E27FC236}">
                <a16:creationId xmlns:a16="http://schemas.microsoft.com/office/drawing/2014/main" id="{23D13CD1-22BF-4F0C-B28E-2B6146A28371}"/>
              </a:ext>
            </a:extLst>
          </p:cNvPr>
          <p:cNvSpPr>
            <a:spLocks/>
          </p:cNvSpPr>
          <p:nvPr/>
        </p:nvSpPr>
        <p:spPr bwMode="auto">
          <a:xfrm flipH="1">
            <a:off x="0" y="6013927"/>
            <a:ext cx="12192000" cy="894817"/>
          </a:xfrm>
          <a:custGeom>
            <a:avLst/>
            <a:gdLst>
              <a:gd name="T0" fmla="*/ 3200 w 3200"/>
              <a:gd name="T1" fmla="*/ 66 h 423"/>
              <a:gd name="T2" fmla="*/ 1743 w 3200"/>
              <a:gd name="T3" fmla="*/ 212 h 423"/>
              <a:gd name="T4" fmla="*/ 0 w 3200"/>
              <a:gd name="T5" fmla="*/ 175 h 423"/>
              <a:gd name="T6" fmla="*/ 0 w 3200"/>
              <a:gd name="T7" fmla="*/ 404 h 423"/>
              <a:gd name="T8" fmla="*/ 3200 w 3200"/>
              <a:gd name="T9" fmla="*/ 404 h 423"/>
              <a:gd name="T10" fmla="*/ 3200 w 3200"/>
              <a:gd name="T11" fmla="*/ 66 h 423"/>
            </a:gdLst>
            <a:ahLst/>
            <a:cxnLst>
              <a:cxn ang="0">
                <a:pos x="T0" y="T1"/>
              </a:cxn>
              <a:cxn ang="0">
                <a:pos x="T2" y="T3"/>
              </a:cxn>
              <a:cxn ang="0">
                <a:pos x="T4" y="T5"/>
              </a:cxn>
              <a:cxn ang="0">
                <a:pos x="T6" y="T7"/>
              </a:cxn>
              <a:cxn ang="0">
                <a:pos x="T8" y="T9"/>
              </a:cxn>
              <a:cxn ang="0">
                <a:pos x="T10" y="T11"/>
              </a:cxn>
            </a:cxnLst>
            <a:rect l="0" t="0" r="r" b="b"/>
            <a:pathLst>
              <a:path w="3200" h="423">
                <a:moveTo>
                  <a:pt x="3200" y="66"/>
                </a:moveTo>
                <a:cubicBezTo>
                  <a:pt x="3200" y="66"/>
                  <a:pt x="2831" y="0"/>
                  <a:pt x="1743" y="212"/>
                </a:cubicBezTo>
                <a:cubicBezTo>
                  <a:pt x="655" y="423"/>
                  <a:pt x="0" y="175"/>
                  <a:pt x="0" y="175"/>
                </a:cubicBezTo>
                <a:cubicBezTo>
                  <a:pt x="0" y="404"/>
                  <a:pt x="0" y="404"/>
                  <a:pt x="0" y="404"/>
                </a:cubicBezTo>
                <a:cubicBezTo>
                  <a:pt x="3200" y="404"/>
                  <a:pt x="3200" y="404"/>
                  <a:pt x="3200" y="404"/>
                </a:cubicBezTo>
                <a:lnTo>
                  <a:pt x="3200" y="66"/>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9E3B5AA9-8246-4A9E-B453-BB920026D08B}"/>
              </a:ext>
            </a:extLst>
          </p:cNvPr>
          <p:cNvSpPr>
            <a:spLocks/>
          </p:cNvSpPr>
          <p:nvPr/>
        </p:nvSpPr>
        <p:spPr bwMode="auto">
          <a:xfrm flipH="1">
            <a:off x="5146651" y="4199376"/>
            <a:ext cx="1653885" cy="2673539"/>
          </a:xfrm>
          <a:custGeom>
            <a:avLst/>
            <a:gdLst>
              <a:gd name="connsiteX0" fmla="*/ 759197 w 1653885"/>
              <a:gd name="connsiteY0" fmla="*/ 850 h 2673539"/>
              <a:gd name="connsiteX1" fmla="*/ 763881 w 1653885"/>
              <a:gd name="connsiteY1" fmla="*/ 488839 h 2673539"/>
              <a:gd name="connsiteX2" fmla="*/ 459348 w 1653885"/>
              <a:gd name="connsiteY2" fmla="*/ 298375 h 2673539"/>
              <a:gd name="connsiteX3" fmla="*/ 233486 w 1653885"/>
              <a:gd name="connsiteY3" fmla="*/ 125688 h 2673539"/>
              <a:gd name="connsiteX4" fmla="*/ 502490 w 1653885"/>
              <a:gd name="connsiteY4" fmla="*/ 735172 h 2673539"/>
              <a:gd name="connsiteX5" fmla="*/ 55841 w 1653885"/>
              <a:gd name="connsiteY5" fmla="*/ 326310 h 2673539"/>
              <a:gd name="connsiteX6" fmla="*/ 48228 w 1653885"/>
              <a:gd name="connsiteY6" fmla="*/ 514234 h 2673539"/>
              <a:gd name="connsiteX7" fmla="*/ 411130 w 1653885"/>
              <a:gd name="connsiteY7" fmla="*/ 930715 h 2673539"/>
              <a:gd name="connsiteX8" fmla="*/ 65992 w 1653885"/>
              <a:gd name="connsiteY8" fmla="*/ 750409 h 2673539"/>
              <a:gd name="connsiteX9" fmla="*/ 170041 w 1653885"/>
              <a:gd name="connsiteY9" fmla="*/ 981505 h 2673539"/>
              <a:gd name="connsiteX10" fmla="*/ 723276 w 1653885"/>
              <a:gd name="connsiteY10" fmla="*/ 1641780 h 2673539"/>
              <a:gd name="connsiteX11" fmla="*/ 671255 w 1653885"/>
              <a:gd name="connsiteY11" fmla="*/ 2645894 h 2673539"/>
              <a:gd name="connsiteX12" fmla="*/ 668629 w 1653885"/>
              <a:gd name="connsiteY12" fmla="*/ 2673539 h 2673539"/>
              <a:gd name="connsiteX13" fmla="*/ 1291491 w 1653885"/>
              <a:gd name="connsiteY13" fmla="*/ 2673539 h 2673539"/>
              <a:gd name="connsiteX14" fmla="*/ 1277267 w 1653885"/>
              <a:gd name="connsiteY14" fmla="*/ 2583272 h 2673539"/>
              <a:gd name="connsiteX15" fmla="*/ 1266360 w 1653885"/>
              <a:gd name="connsiteY15" fmla="*/ 1331959 h 2673539"/>
              <a:gd name="connsiteX16" fmla="*/ 1652102 w 1653885"/>
              <a:gd name="connsiteY16" fmla="*/ 430430 h 2673539"/>
              <a:gd name="connsiteX17" fmla="*/ 1459231 w 1653885"/>
              <a:gd name="connsiteY17" fmla="*/ 471062 h 2673539"/>
              <a:gd name="connsiteX18" fmla="*/ 1098867 w 1653885"/>
              <a:gd name="connsiteY18" fmla="*/ 732633 h 2673539"/>
              <a:gd name="connsiteX19" fmla="*/ 794334 w 1653885"/>
              <a:gd name="connsiteY19" fmla="*/ 8870 h 2673539"/>
              <a:gd name="connsiteX20" fmla="*/ 759197 w 1653885"/>
              <a:gd name="connsiteY20" fmla="*/ 850 h 2673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53885" h="2673539">
                <a:moveTo>
                  <a:pt x="759197" y="850"/>
                </a:moveTo>
                <a:cubicBezTo>
                  <a:pt x="692268" y="17203"/>
                  <a:pt x="726131" y="266631"/>
                  <a:pt x="763881" y="488839"/>
                </a:cubicBezTo>
                <a:cubicBezTo>
                  <a:pt x="807023" y="740251"/>
                  <a:pt x="593850" y="600578"/>
                  <a:pt x="459348" y="298375"/>
                </a:cubicBezTo>
                <a:cubicBezTo>
                  <a:pt x="324846" y="-3827"/>
                  <a:pt x="246174" y="82516"/>
                  <a:pt x="233486" y="125688"/>
                </a:cubicBezTo>
                <a:cubicBezTo>
                  <a:pt x="218259" y="168860"/>
                  <a:pt x="525330" y="707237"/>
                  <a:pt x="502490" y="735172"/>
                </a:cubicBezTo>
                <a:cubicBezTo>
                  <a:pt x="482188" y="760567"/>
                  <a:pt x="93908" y="313612"/>
                  <a:pt x="55841" y="326310"/>
                </a:cubicBezTo>
                <a:cubicBezTo>
                  <a:pt x="20312" y="339007"/>
                  <a:pt x="-45670" y="374561"/>
                  <a:pt x="48228" y="514234"/>
                </a:cubicBezTo>
                <a:cubicBezTo>
                  <a:pt x="139588" y="656447"/>
                  <a:pt x="428894" y="892622"/>
                  <a:pt x="411130" y="930715"/>
                </a:cubicBezTo>
                <a:cubicBezTo>
                  <a:pt x="393366" y="971347"/>
                  <a:pt x="152277" y="755488"/>
                  <a:pt x="65992" y="750409"/>
                </a:cubicBezTo>
                <a:cubicBezTo>
                  <a:pt x="-22830" y="745330"/>
                  <a:pt x="12699" y="869767"/>
                  <a:pt x="170041" y="981505"/>
                </a:cubicBezTo>
                <a:cubicBezTo>
                  <a:pt x="327383" y="1093244"/>
                  <a:pt x="710588" y="1217680"/>
                  <a:pt x="723276" y="1641780"/>
                </a:cubicBezTo>
                <a:cubicBezTo>
                  <a:pt x="732000" y="1933348"/>
                  <a:pt x="695143" y="2389360"/>
                  <a:pt x="671255" y="2645894"/>
                </a:cubicBezTo>
                <a:lnTo>
                  <a:pt x="668629" y="2673539"/>
                </a:lnTo>
                <a:lnTo>
                  <a:pt x="1291491" y="2673539"/>
                </a:lnTo>
                <a:lnTo>
                  <a:pt x="1277267" y="2583272"/>
                </a:lnTo>
                <a:cubicBezTo>
                  <a:pt x="1221840" y="2210562"/>
                  <a:pt x="1177855" y="1703363"/>
                  <a:pt x="1266360" y="1331959"/>
                </a:cubicBezTo>
                <a:cubicBezTo>
                  <a:pt x="1426240" y="669145"/>
                  <a:pt x="1677480" y="532011"/>
                  <a:pt x="1652102" y="430430"/>
                </a:cubicBezTo>
                <a:cubicBezTo>
                  <a:pt x="1629262" y="328849"/>
                  <a:pt x="1499836" y="377100"/>
                  <a:pt x="1459231" y="471062"/>
                </a:cubicBezTo>
                <a:cubicBezTo>
                  <a:pt x="1418627" y="562485"/>
                  <a:pt x="1253672" y="765646"/>
                  <a:pt x="1098867" y="732633"/>
                </a:cubicBezTo>
                <a:cubicBezTo>
                  <a:pt x="946601" y="699619"/>
                  <a:pt x="905996" y="69819"/>
                  <a:pt x="794334" y="8870"/>
                </a:cubicBezTo>
                <a:cubicBezTo>
                  <a:pt x="780376" y="934"/>
                  <a:pt x="768758" y="-1486"/>
                  <a:pt x="759197" y="850"/>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F86B9D21-19A4-477A-9617-21030B9C893E}"/>
              </a:ext>
            </a:extLst>
          </p:cNvPr>
          <p:cNvSpPr txBox="1"/>
          <p:nvPr/>
        </p:nvSpPr>
        <p:spPr>
          <a:xfrm>
            <a:off x="130631" y="213755"/>
            <a:ext cx="1188269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Longer-term impacts – the changes that endure for </a:t>
            </a:r>
            <a:r>
              <a:rPr kumimoji="0" lang="en-US" sz="1600" b="1" i="0" u="none" strike="noStrike" kern="1200" cap="none" spc="0" normalizeH="0" baseline="0" noProof="0" dirty="0">
                <a:ln>
                  <a:noFill/>
                </a:ln>
                <a:solidFill>
                  <a:srgbClr val="0989B1"/>
                </a:solidFill>
                <a:effectLst/>
                <a:uLnTx/>
                <a:uFillTx/>
                <a:latin typeface="Arial" panose="020B0604020202020204" pitchFamily="34" charset="0"/>
                <a:ea typeface="+mn-ea"/>
                <a:cs typeface="Arial" panose="020B0604020202020204" pitchFamily="34" charset="0"/>
              </a:rPr>
              <a:t>parents, carers and family members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having been involved in supporting their child attend well at school, college or learning setting</a:t>
            </a:r>
            <a:endParaRPr kumimoji="0" lang="en-IN"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1" name="TextBox 80">
            <a:extLst>
              <a:ext uri="{FF2B5EF4-FFF2-40B4-BE49-F238E27FC236}">
                <a16:creationId xmlns:a16="http://schemas.microsoft.com/office/drawing/2014/main" id="{E300F675-F3A8-4EFA-AAC7-B8914B6F9799}"/>
              </a:ext>
            </a:extLst>
          </p:cNvPr>
          <p:cNvSpPr txBox="1"/>
          <p:nvPr/>
        </p:nvSpPr>
        <p:spPr>
          <a:xfrm>
            <a:off x="355123" y="4482174"/>
            <a:ext cx="2374900" cy="163121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Mindset</a:t>
            </a: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Values the benefits of education for their child</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More likely to engage with and trust others in ‘the system’ (education, health, social care, others)</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2" name="TextBox 81">
            <a:extLst>
              <a:ext uri="{FF2B5EF4-FFF2-40B4-BE49-F238E27FC236}">
                <a16:creationId xmlns:a16="http://schemas.microsoft.com/office/drawing/2014/main" id="{3FDE2B02-3539-4F2B-B980-144C68100D77}"/>
              </a:ext>
            </a:extLst>
          </p:cNvPr>
          <p:cNvSpPr txBox="1"/>
          <p:nvPr/>
        </p:nvSpPr>
        <p:spPr>
          <a:xfrm>
            <a:off x="1363717" y="1368742"/>
            <a:ext cx="2716185" cy="18774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Skills to support child and self in future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Relationship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Communication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Agency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Know where to go, and ask, for help and support</a:t>
            </a:r>
            <a:endParaRPr kumimoji="0" lang="en-IN"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5" name="TextBox 84">
            <a:extLst>
              <a:ext uri="{FF2B5EF4-FFF2-40B4-BE49-F238E27FC236}">
                <a16:creationId xmlns:a16="http://schemas.microsoft.com/office/drawing/2014/main" id="{694683A5-B35F-47D5-AEF2-C93FFD6DE995}"/>
              </a:ext>
            </a:extLst>
          </p:cNvPr>
          <p:cNvSpPr txBox="1"/>
          <p:nvPr/>
        </p:nvSpPr>
        <p:spPr>
          <a:xfrm>
            <a:off x="9567009" y="2477375"/>
            <a:ext cx="2374900"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Increased resilience to manage challenges in life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Contributing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Reduced risks of mental ill health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Reduced joblessness or more job success</a:t>
            </a:r>
          </a:p>
        </p:txBody>
      </p:sp>
      <p:sp>
        <p:nvSpPr>
          <p:cNvPr id="86" name="TextBox 85">
            <a:extLst>
              <a:ext uri="{FF2B5EF4-FFF2-40B4-BE49-F238E27FC236}">
                <a16:creationId xmlns:a16="http://schemas.microsoft.com/office/drawing/2014/main" id="{F97A2E02-FE2C-4848-8E8B-24AD92490560}"/>
              </a:ext>
            </a:extLst>
          </p:cNvPr>
          <p:cNvSpPr txBox="1"/>
          <p:nvPr/>
        </p:nvSpPr>
        <p:spPr>
          <a:xfrm>
            <a:off x="7168196" y="901691"/>
            <a:ext cx="3142451" cy="1415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Roboto" panose="02000000000000000000" pitchFamily="2" charset="0"/>
                <a:cs typeface="Arial" panose="020B0604020202020204" pitchFamily="34" charset="0"/>
              </a:rPr>
              <a:t>Happier and healthier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Value themselves more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 mental health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Improved wellbeing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Able to spend more quality time with child</a:t>
            </a:r>
          </a:p>
        </p:txBody>
      </p:sp>
      <p:sp>
        <p:nvSpPr>
          <p:cNvPr id="89" name="Freeform 94">
            <a:extLst>
              <a:ext uri="{FF2B5EF4-FFF2-40B4-BE49-F238E27FC236}">
                <a16:creationId xmlns:a16="http://schemas.microsoft.com/office/drawing/2014/main" id="{7B6603A2-9719-4B0D-B57F-309EF29FE8B7}"/>
              </a:ext>
            </a:extLst>
          </p:cNvPr>
          <p:cNvSpPr>
            <a:spLocks noEditPoints="1"/>
          </p:cNvSpPr>
          <p:nvPr/>
        </p:nvSpPr>
        <p:spPr bwMode="auto">
          <a:xfrm>
            <a:off x="3771031" y="1826894"/>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0" name="Freeform 94">
            <a:extLst>
              <a:ext uri="{FF2B5EF4-FFF2-40B4-BE49-F238E27FC236}">
                <a16:creationId xmlns:a16="http://schemas.microsoft.com/office/drawing/2014/main" id="{C6FAC1A0-A001-4D4A-9EB9-A6950AD077C8}"/>
              </a:ext>
            </a:extLst>
          </p:cNvPr>
          <p:cNvSpPr>
            <a:spLocks noEditPoints="1"/>
          </p:cNvSpPr>
          <p:nvPr/>
        </p:nvSpPr>
        <p:spPr bwMode="auto">
          <a:xfrm>
            <a:off x="6467818" y="1260811"/>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2" name="Freeform 94">
            <a:extLst>
              <a:ext uri="{FF2B5EF4-FFF2-40B4-BE49-F238E27FC236}">
                <a16:creationId xmlns:a16="http://schemas.microsoft.com/office/drawing/2014/main" id="{D34FC7E9-EF7A-474E-BF94-DF951D8D596E}"/>
              </a:ext>
            </a:extLst>
          </p:cNvPr>
          <p:cNvSpPr>
            <a:spLocks noEditPoints="1"/>
          </p:cNvSpPr>
          <p:nvPr/>
        </p:nvSpPr>
        <p:spPr bwMode="auto">
          <a:xfrm>
            <a:off x="8940489" y="2661868"/>
            <a:ext cx="617742" cy="615900"/>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Rounded Rectangle 29"/>
          <p:cNvSpPr/>
          <p:nvPr/>
        </p:nvSpPr>
        <p:spPr>
          <a:xfrm>
            <a:off x="6961472" y="4612129"/>
            <a:ext cx="2641027" cy="1456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Assumes barriers have been eliminated for the long-term too e.g., support to meet child’s needs, support for mental ill-health or other limiting, adverse conditions</a:t>
            </a:r>
          </a:p>
        </p:txBody>
      </p:sp>
    </p:spTree>
    <p:extLst>
      <p:ext uri="{BB962C8B-B14F-4D97-AF65-F5344CB8AC3E}">
        <p14:creationId xmlns:p14="http://schemas.microsoft.com/office/powerpoint/2010/main" val="817133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26CC3AC-0BEA-47C7-9896-5E2871EFD007}"/>
              </a:ext>
            </a:extLst>
          </p:cNvPr>
          <p:cNvGrpSpPr/>
          <p:nvPr/>
        </p:nvGrpSpPr>
        <p:grpSpPr>
          <a:xfrm>
            <a:off x="4185549" y="1700813"/>
            <a:ext cx="3797762" cy="3636997"/>
            <a:chOff x="4197120" y="1517077"/>
            <a:chExt cx="3797762" cy="3636997"/>
          </a:xfrm>
        </p:grpSpPr>
        <p:grpSp>
          <p:nvGrpSpPr>
            <p:cNvPr id="13" name="Group">
              <a:extLst>
                <a:ext uri="{FF2B5EF4-FFF2-40B4-BE49-F238E27FC236}">
                  <a16:creationId xmlns:a16="http://schemas.microsoft.com/office/drawing/2014/main" id="{5A5120B4-330F-4BF1-A54D-5BCAB7949C07}"/>
                </a:ext>
              </a:extLst>
            </p:cNvPr>
            <p:cNvGrpSpPr/>
            <p:nvPr/>
          </p:nvGrpSpPr>
          <p:grpSpPr>
            <a:xfrm>
              <a:off x="4197120" y="1517077"/>
              <a:ext cx="3797762" cy="3636997"/>
              <a:chOff x="0" y="0"/>
              <a:chExt cx="7595521" cy="7273992"/>
            </a:xfrm>
          </p:grpSpPr>
          <p:sp>
            <p:nvSpPr>
              <p:cNvPr id="41" name="Shape">
                <a:extLst>
                  <a:ext uri="{FF2B5EF4-FFF2-40B4-BE49-F238E27FC236}">
                    <a16:creationId xmlns:a16="http://schemas.microsoft.com/office/drawing/2014/main" id="{C8B72EA2-7167-44F4-8B82-FC514BC179A9}"/>
                  </a:ext>
                </a:extLst>
              </p:cNvPr>
              <p:cNvSpPr/>
              <p:nvPr/>
            </p:nvSpPr>
            <p:spPr>
              <a:xfrm>
                <a:off x="1900591" y="-1"/>
                <a:ext cx="3780301" cy="4600998"/>
              </a:xfrm>
              <a:custGeom>
                <a:avLst/>
                <a:gdLst/>
                <a:ahLst/>
                <a:cxnLst>
                  <a:cxn ang="0">
                    <a:pos x="wd2" y="hd2"/>
                  </a:cxn>
                  <a:cxn ang="5400000">
                    <a:pos x="wd2" y="hd2"/>
                  </a:cxn>
                  <a:cxn ang="10800000">
                    <a:pos x="wd2" y="hd2"/>
                  </a:cxn>
                  <a:cxn ang="16200000">
                    <a:pos x="wd2" y="hd2"/>
                  </a:cxn>
                </a:cxnLst>
                <a:rect l="0" t="0" r="r" b="b"/>
                <a:pathLst>
                  <a:path w="19775" h="20454" extrusionOk="0">
                    <a:moveTo>
                      <a:pt x="0" y="1562"/>
                    </a:moveTo>
                    <a:lnTo>
                      <a:pt x="2401" y="5079"/>
                    </a:lnTo>
                    <a:cubicBezTo>
                      <a:pt x="9076" y="4697"/>
                      <a:pt x="15039" y="8602"/>
                      <a:pt x="16305" y="14185"/>
                    </a:cubicBezTo>
                    <a:cubicBezTo>
                      <a:pt x="16572" y="15362"/>
                      <a:pt x="16596" y="16570"/>
                      <a:pt x="16234" y="17716"/>
                    </a:cubicBezTo>
                    <a:cubicBezTo>
                      <a:pt x="15911" y="18740"/>
                      <a:pt x="15288" y="19683"/>
                      <a:pt x="14417" y="20454"/>
                    </a:cubicBezTo>
                    <a:cubicBezTo>
                      <a:pt x="20716" y="16415"/>
                      <a:pt x="21600" y="8661"/>
                      <a:pt x="16331" y="3669"/>
                    </a:cubicBezTo>
                    <a:cubicBezTo>
                      <a:pt x="12182" y="-263"/>
                      <a:pt x="5336" y="-1146"/>
                      <a:pt x="0" y="1562"/>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2" name="Shape">
                <a:extLst>
                  <a:ext uri="{FF2B5EF4-FFF2-40B4-BE49-F238E27FC236}">
                    <a16:creationId xmlns:a16="http://schemas.microsoft.com/office/drawing/2014/main" id="{FA6D167F-734B-450E-81EF-9B0F5267901A}"/>
                  </a:ext>
                </a:extLst>
              </p:cNvPr>
              <p:cNvSpPr/>
              <p:nvPr/>
            </p:nvSpPr>
            <p:spPr>
              <a:xfrm>
                <a:off x="-1" y="1114432"/>
                <a:ext cx="5033078" cy="2535305"/>
              </a:xfrm>
              <a:custGeom>
                <a:avLst/>
                <a:gdLst/>
                <a:ahLst/>
                <a:cxnLst>
                  <a:cxn ang="0">
                    <a:pos x="wd2" y="hd2"/>
                  </a:cxn>
                  <a:cxn ang="5400000">
                    <a:pos x="wd2" y="hd2"/>
                  </a:cxn>
                  <a:cxn ang="10800000">
                    <a:pos x="wd2" y="hd2"/>
                  </a:cxn>
                  <a:cxn ang="16200000">
                    <a:pos x="wd2" y="hd2"/>
                  </a:cxn>
                </a:cxnLst>
                <a:rect l="0" t="0" r="r" b="b"/>
                <a:pathLst>
                  <a:path w="21525" h="20712" extrusionOk="0">
                    <a:moveTo>
                      <a:pt x="1" y="20632"/>
                    </a:moveTo>
                    <a:lnTo>
                      <a:pt x="3793" y="20712"/>
                    </a:lnTo>
                    <a:cubicBezTo>
                      <a:pt x="4757" y="16723"/>
                      <a:pt x="6365" y="13549"/>
                      <a:pt x="8320" y="11562"/>
                    </a:cubicBezTo>
                    <a:cubicBezTo>
                      <a:pt x="10264" y="9588"/>
                      <a:pt x="12513" y="8823"/>
                      <a:pt x="14794" y="9173"/>
                    </a:cubicBezTo>
                    <a:cubicBezTo>
                      <a:pt x="16331" y="9409"/>
                      <a:pt x="17834" y="10167"/>
                      <a:pt x="19084" y="11793"/>
                    </a:cubicBezTo>
                    <a:cubicBezTo>
                      <a:pt x="20182" y="13221"/>
                      <a:pt x="21040" y="15266"/>
                      <a:pt x="21525" y="17682"/>
                    </a:cubicBezTo>
                    <a:cubicBezTo>
                      <a:pt x="21041" y="11595"/>
                      <a:pt x="19231" y="6567"/>
                      <a:pt x="16757" y="3452"/>
                    </a:cubicBezTo>
                    <a:cubicBezTo>
                      <a:pt x="14248" y="293"/>
                      <a:pt x="11067" y="-888"/>
                      <a:pt x="7905" y="708"/>
                    </a:cubicBezTo>
                    <a:cubicBezTo>
                      <a:pt x="3186" y="3090"/>
                      <a:pt x="-75" y="11310"/>
                      <a:pt x="1" y="20632"/>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3" name="Shape">
                <a:extLst>
                  <a:ext uri="{FF2B5EF4-FFF2-40B4-BE49-F238E27FC236}">
                    <a16:creationId xmlns:a16="http://schemas.microsoft.com/office/drawing/2014/main" id="{4608F9F3-4B66-475F-B91A-C92360DF7875}"/>
                  </a:ext>
                </a:extLst>
              </p:cNvPr>
              <p:cNvSpPr/>
              <p:nvPr/>
            </p:nvSpPr>
            <p:spPr>
              <a:xfrm>
                <a:off x="636273" y="2203762"/>
                <a:ext cx="3582179" cy="4725172"/>
              </a:xfrm>
              <a:custGeom>
                <a:avLst/>
                <a:gdLst/>
                <a:ahLst/>
                <a:cxnLst>
                  <a:cxn ang="0">
                    <a:pos x="wd2" y="hd2"/>
                  </a:cxn>
                  <a:cxn ang="5400000">
                    <a:pos x="wd2" y="hd2"/>
                  </a:cxn>
                  <a:cxn ang="10800000">
                    <a:pos x="wd2" y="hd2"/>
                  </a:cxn>
                  <a:cxn ang="16200000">
                    <a:pos x="wd2" y="hd2"/>
                  </a:cxn>
                </a:cxnLst>
                <a:rect l="0" t="0" r="r" b="b"/>
                <a:pathLst>
                  <a:path w="21167" h="21297" extrusionOk="0">
                    <a:moveTo>
                      <a:pt x="21167" y="973"/>
                    </a:moveTo>
                    <a:cubicBezTo>
                      <a:pt x="19772" y="619"/>
                      <a:pt x="18276" y="586"/>
                      <a:pt x="16866" y="872"/>
                    </a:cubicBezTo>
                    <a:cubicBezTo>
                      <a:pt x="14850" y="1282"/>
                      <a:pt x="13218" y="2242"/>
                      <a:pt x="11823" y="3379"/>
                    </a:cubicBezTo>
                    <a:cubicBezTo>
                      <a:pt x="10409" y="4530"/>
                      <a:pt x="9173" y="5897"/>
                      <a:pt x="8389" y="7440"/>
                    </a:cubicBezTo>
                    <a:cubicBezTo>
                      <a:pt x="6640" y="10881"/>
                      <a:pt x="7287" y="14763"/>
                      <a:pt x="10119" y="17756"/>
                    </a:cubicBezTo>
                    <a:lnTo>
                      <a:pt x="7419" y="21297"/>
                    </a:lnTo>
                    <a:cubicBezTo>
                      <a:pt x="4253" y="19835"/>
                      <a:pt x="1883" y="17552"/>
                      <a:pt x="743" y="14867"/>
                    </a:cubicBezTo>
                    <a:cubicBezTo>
                      <a:pt x="-433" y="12096"/>
                      <a:pt x="-219" y="9084"/>
                      <a:pt x="1428" y="6457"/>
                    </a:cubicBezTo>
                    <a:cubicBezTo>
                      <a:pt x="3237" y="3573"/>
                      <a:pt x="6587" y="1433"/>
                      <a:pt x="10598" y="504"/>
                    </a:cubicBezTo>
                    <a:cubicBezTo>
                      <a:pt x="14082" y="-303"/>
                      <a:pt x="17829" y="-137"/>
                      <a:pt x="21167" y="973"/>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4" name="Shape">
                <a:extLst>
                  <a:ext uri="{FF2B5EF4-FFF2-40B4-BE49-F238E27FC236}">
                    <a16:creationId xmlns:a16="http://schemas.microsoft.com/office/drawing/2014/main" id="{5212EC2C-5E9C-4B47-9814-54095D640473}"/>
                  </a:ext>
                </a:extLst>
              </p:cNvPr>
              <p:cNvSpPr/>
              <p:nvPr/>
            </p:nvSpPr>
            <p:spPr>
              <a:xfrm>
                <a:off x="1871824" y="2654924"/>
                <a:ext cx="3823960" cy="4619069"/>
              </a:xfrm>
              <a:custGeom>
                <a:avLst/>
                <a:gdLst/>
                <a:ahLst/>
                <a:cxnLst>
                  <a:cxn ang="0">
                    <a:pos x="wd2" y="hd2"/>
                  </a:cxn>
                  <a:cxn ang="5400000">
                    <a:pos x="wd2" y="hd2"/>
                  </a:cxn>
                  <a:cxn ang="10800000">
                    <a:pos x="wd2" y="hd2"/>
                  </a:cxn>
                  <a:cxn ang="16200000">
                    <a:pos x="wd2" y="hd2"/>
                  </a:cxn>
                </a:cxnLst>
                <a:rect l="0" t="0" r="r" b="b"/>
                <a:pathLst>
                  <a:path w="21074" h="21347" extrusionOk="0">
                    <a:moveTo>
                      <a:pt x="5935" y="0"/>
                    </a:moveTo>
                    <a:cubicBezTo>
                      <a:pt x="4939" y="795"/>
                      <a:pt x="4247" y="1789"/>
                      <a:pt x="3902" y="2865"/>
                    </a:cubicBezTo>
                    <a:cubicBezTo>
                      <a:pt x="3548" y="3965"/>
                      <a:pt x="3566" y="5116"/>
                      <a:pt x="3767" y="6238"/>
                    </a:cubicBezTo>
                    <a:cubicBezTo>
                      <a:pt x="4169" y="8483"/>
                      <a:pt x="5311" y="10640"/>
                      <a:pt x="7186" y="12408"/>
                    </a:cubicBezTo>
                    <a:cubicBezTo>
                      <a:pt x="10056" y="15116"/>
                      <a:pt x="14295" y="16511"/>
                      <a:pt x="18596" y="16162"/>
                    </a:cubicBezTo>
                    <a:lnTo>
                      <a:pt x="21074" y="19750"/>
                    </a:lnTo>
                    <a:cubicBezTo>
                      <a:pt x="18386" y="21077"/>
                      <a:pt x="15241" y="21600"/>
                      <a:pt x="12153" y="21233"/>
                    </a:cubicBezTo>
                    <a:cubicBezTo>
                      <a:pt x="8199" y="20763"/>
                      <a:pt x="4675" y="18892"/>
                      <a:pt x="2477" y="16096"/>
                    </a:cubicBezTo>
                    <a:cubicBezTo>
                      <a:pt x="248" y="13483"/>
                      <a:pt x="-526" y="10190"/>
                      <a:pt x="356" y="7063"/>
                    </a:cubicBezTo>
                    <a:cubicBezTo>
                      <a:pt x="755" y="5648"/>
                      <a:pt x="1478" y="4328"/>
                      <a:pt x="2427" y="3140"/>
                    </a:cubicBezTo>
                    <a:cubicBezTo>
                      <a:pt x="3377" y="1951"/>
                      <a:pt x="4558" y="887"/>
                      <a:pt x="5935" y="0"/>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5" name="Shape">
                <a:extLst>
                  <a:ext uri="{FF2B5EF4-FFF2-40B4-BE49-F238E27FC236}">
                    <a16:creationId xmlns:a16="http://schemas.microsoft.com/office/drawing/2014/main" id="{F77FBE2F-0682-4CC7-94B1-28AF4FA15DAC}"/>
                  </a:ext>
                </a:extLst>
              </p:cNvPr>
              <p:cNvSpPr/>
              <p:nvPr/>
            </p:nvSpPr>
            <p:spPr>
              <a:xfrm>
                <a:off x="2535673" y="3650350"/>
                <a:ext cx="5059849" cy="2525314"/>
              </a:xfrm>
              <a:custGeom>
                <a:avLst/>
                <a:gdLst/>
                <a:ahLst/>
                <a:cxnLst>
                  <a:cxn ang="0">
                    <a:pos x="wd2" y="hd2"/>
                  </a:cxn>
                  <a:cxn ang="5400000">
                    <a:pos x="wd2" y="hd2"/>
                  </a:cxn>
                  <a:cxn ang="10800000">
                    <a:pos x="wd2" y="hd2"/>
                  </a:cxn>
                  <a:cxn ang="16200000">
                    <a:pos x="wd2" y="hd2"/>
                  </a:cxn>
                </a:cxnLst>
                <a:rect l="0" t="0" r="r" b="b"/>
                <a:pathLst>
                  <a:path w="21600" h="21179" extrusionOk="0">
                    <a:moveTo>
                      <a:pt x="0" y="1578"/>
                    </a:moveTo>
                    <a:cubicBezTo>
                      <a:pt x="301" y="4360"/>
                      <a:pt x="1084" y="6805"/>
                      <a:pt x="2187" y="8537"/>
                    </a:cubicBezTo>
                    <a:cubicBezTo>
                      <a:pt x="3219" y="10157"/>
                      <a:pt x="4448" y="11068"/>
                      <a:pt x="5739" y="11555"/>
                    </a:cubicBezTo>
                    <a:cubicBezTo>
                      <a:pt x="6901" y="11994"/>
                      <a:pt x="8133" y="12102"/>
                      <a:pt x="9356" y="11826"/>
                    </a:cubicBezTo>
                    <a:cubicBezTo>
                      <a:pt x="11193" y="11412"/>
                      <a:pt x="12924" y="10176"/>
                      <a:pt x="14387" y="8160"/>
                    </a:cubicBezTo>
                    <a:cubicBezTo>
                      <a:pt x="15854" y="6138"/>
                      <a:pt x="17044" y="3342"/>
                      <a:pt x="17792" y="0"/>
                    </a:cubicBezTo>
                    <a:lnTo>
                      <a:pt x="21600" y="88"/>
                    </a:lnTo>
                    <a:cubicBezTo>
                      <a:pt x="21516" y="11092"/>
                      <a:pt x="17200" y="20178"/>
                      <a:pt x="11618" y="21101"/>
                    </a:cubicBezTo>
                    <a:cubicBezTo>
                      <a:pt x="8604" y="21600"/>
                      <a:pt x="5765" y="19660"/>
                      <a:pt x="3641" y="16053"/>
                    </a:cubicBezTo>
                    <a:cubicBezTo>
                      <a:pt x="1557" y="12514"/>
                      <a:pt x="178" y="7393"/>
                      <a:pt x="0" y="1578"/>
                    </a:cubicBezTo>
                    <a:close/>
                  </a:path>
                </a:pathLst>
              </a:cu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6" name="Shape">
                <a:extLst>
                  <a:ext uri="{FF2B5EF4-FFF2-40B4-BE49-F238E27FC236}">
                    <a16:creationId xmlns:a16="http://schemas.microsoft.com/office/drawing/2014/main" id="{E3DDED4D-82B0-4A2A-9ED8-21815DC0BCCC}"/>
                  </a:ext>
                </a:extLst>
              </p:cNvPr>
              <p:cNvSpPr/>
              <p:nvPr/>
            </p:nvSpPr>
            <p:spPr>
              <a:xfrm>
                <a:off x="3269443" y="352543"/>
                <a:ext cx="3687132" cy="4738626"/>
              </a:xfrm>
              <a:custGeom>
                <a:avLst/>
                <a:gdLst/>
                <a:ahLst/>
                <a:cxnLst>
                  <a:cxn ang="0">
                    <a:pos x="wd2" y="hd2"/>
                  </a:cxn>
                  <a:cxn ang="5400000">
                    <a:pos x="wd2" y="hd2"/>
                  </a:cxn>
                  <a:cxn ang="10800000">
                    <a:pos x="wd2" y="hd2"/>
                  </a:cxn>
                  <a:cxn ang="16200000">
                    <a:pos x="wd2" y="hd2"/>
                  </a:cxn>
                </a:cxnLst>
                <a:rect l="0" t="0" r="r" b="b"/>
                <a:pathLst>
                  <a:path w="21031" h="21569" extrusionOk="0">
                    <a:moveTo>
                      <a:pt x="0" y="20358"/>
                    </a:moveTo>
                    <a:cubicBezTo>
                      <a:pt x="1998" y="20852"/>
                      <a:pt x="4126" y="20766"/>
                      <a:pt x="6023" y="20148"/>
                    </a:cubicBezTo>
                    <a:cubicBezTo>
                      <a:pt x="7637" y="19621"/>
                      <a:pt x="9028" y="18726"/>
                      <a:pt x="10177" y="17640"/>
                    </a:cubicBezTo>
                    <a:cubicBezTo>
                      <a:pt x="12296" y="15635"/>
                      <a:pt x="13455" y="13190"/>
                      <a:pt x="13645" y="10700"/>
                    </a:cubicBezTo>
                    <a:cubicBezTo>
                      <a:pt x="13833" y="8242"/>
                      <a:pt x="13078" y="5737"/>
                      <a:pt x="11348" y="3547"/>
                    </a:cubicBezTo>
                    <a:lnTo>
                      <a:pt x="13911" y="0"/>
                    </a:lnTo>
                    <a:cubicBezTo>
                      <a:pt x="18852" y="2344"/>
                      <a:pt x="21600" y="6783"/>
                      <a:pt x="20931" y="11339"/>
                    </a:cubicBezTo>
                    <a:cubicBezTo>
                      <a:pt x="20363" y="15214"/>
                      <a:pt x="17668" y="18419"/>
                      <a:pt x="13799" y="20126"/>
                    </a:cubicBezTo>
                    <a:cubicBezTo>
                      <a:pt x="11791" y="21012"/>
                      <a:pt x="9517" y="21469"/>
                      <a:pt x="7198" y="21554"/>
                    </a:cubicBezTo>
                    <a:cubicBezTo>
                      <a:pt x="5957" y="21600"/>
                      <a:pt x="4695" y="21541"/>
                      <a:pt x="3442" y="21334"/>
                    </a:cubicBezTo>
                    <a:cubicBezTo>
                      <a:pt x="2275" y="21140"/>
                      <a:pt x="1118" y="20818"/>
                      <a:pt x="0" y="20358"/>
                    </a:cubicBezTo>
                    <a:close/>
                  </a:path>
                </a:pathLst>
              </a:custGeom>
              <a:solidFill>
                <a:schemeClr val="accent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14" name="Circle">
              <a:extLst>
                <a:ext uri="{FF2B5EF4-FFF2-40B4-BE49-F238E27FC236}">
                  <a16:creationId xmlns:a16="http://schemas.microsoft.com/office/drawing/2014/main" id="{A8452765-C436-43C1-882E-6E42C96A4D09}"/>
                </a:ext>
              </a:extLst>
            </p:cNvPr>
            <p:cNvSpPr/>
            <p:nvPr/>
          </p:nvSpPr>
          <p:spPr>
            <a:xfrm>
              <a:off x="5451495" y="2691069"/>
              <a:ext cx="1289011" cy="1289011"/>
            </a:xfrm>
            <a:prstGeom prst="ellipse">
              <a:avLst/>
            </a:prstGeom>
            <a:solidFill>
              <a:srgbClr val="F7F6F6"/>
            </a:solidFill>
            <a:ln w="12700">
              <a:miter lim="400000"/>
            </a:ln>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5" name="Circle">
              <a:extLst>
                <a:ext uri="{FF2B5EF4-FFF2-40B4-BE49-F238E27FC236}">
                  <a16:creationId xmlns:a16="http://schemas.microsoft.com/office/drawing/2014/main" id="{2E1F92BF-B7E8-42F7-A4BE-23B1F99C1937}"/>
                </a:ext>
              </a:extLst>
            </p:cNvPr>
            <p:cNvSpPr/>
            <p:nvPr/>
          </p:nvSpPr>
          <p:spPr>
            <a:xfrm>
              <a:off x="5513576" y="2753151"/>
              <a:ext cx="1164849" cy="1164849"/>
            </a:xfrm>
            <a:prstGeom prst="ellipse">
              <a:avLst/>
            </a:prstGeom>
            <a:solidFill>
              <a:schemeClr val="bg1">
                <a:lumMod val="85000"/>
              </a:schemeClr>
            </a:solidFill>
            <a:ln w="12700">
              <a:miter lim="400000"/>
            </a:ln>
          </p:spPr>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nvGrpSpPr>
            <p:cNvPr id="16" name="Group">
              <a:extLst>
                <a:ext uri="{FF2B5EF4-FFF2-40B4-BE49-F238E27FC236}">
                  <a16:creationId xmlns:a16="http://schemas.microsoft.com/office/drawing/2014/main" id="{53807489-EBF0-4896-B081-97628F34DACE}"/>
                </a:ext>
              </a:extLst>
            </p:cNvPr>
            <p:cNvGrpSpPr/>
            <p:nvPr/>
          </p:nvGrpSpPr>
          <p:grpSpPr>
            <a:xfrm>
              <a:off x="5481399" y="1674463"/>
              <a:ext cx="283321" cy="283321"/>
              <a:chOff x="0" y="0"/>
              <a:chExt cx="566640" cy="566640"/>
            </a:xfrm>
          </p:grpSpPr>
          <p:sp>
            <p:nvSpPr>
              <p:cNvPr id="38" name="Circle">
                <a:extLst>
                  <a:ext uri="{FF2B5EF4-FFF2-40B4-BE49-F238E27FC236}">
                    <a16:creationId xmlns:a16="http://schemas.microsoft.com/office/drawing/2014/main" id="{E965F715-5CBB-4D6C-8767-D390A4BBEF07}"/>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9" name="Shape">
                <a:extLst>
                  <a:ext uri="{FF2B5EF4-FFF2-40B4-BE49-F238E27FC236}">
                    <a16:creationId xmlns:a16="http://schemas.microsoft.com/office/drawing/2014/main" id="{72FF6972-4E36-432F-BF64-8603D8916E25}"/>
                  </a:ext>
                </a:extLst>
              </p:cNvPr>
              <p:cNvSpPr/>
              <p:nvPr/>
            </p:nvSpPr>
            <p:spPr>
              <a:xfrm>
                <a:off x="238512" y="166904"/>
                <a:ext cx="305092" cy="364593"/>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0" name="Shape">
                <a:extLst>
                  <a:ext uri="{FF2B5EF4-FFF2-40B4-BE49-F238E27FC236}">
                    <a16:creationId xmlns:a16="http://schemas.microsoft.com/office/drawing/2014/main" id="{4C757335-8EA7-4D79-ABF5-B552CB1AE662}"/>
                  </a:ext>
                </a:extLst>
              </p:cNvPr>
              <p:cNvSpPr/>
              <p:nvPr/>
            </p:nvSpPr>
            <p:spPr>
              <a:xfrm>
                <a:off x="236924" y="166278"/>
                <a:ext cx="81460" cy="222752"/>
              </a:xfrm>
              <a:custGeom>
                <a:avLst/>
                <a:gdLst/>
                <a:ahLst/>
                <a:cxnLst>
                  <a:cxn ang="0">
                    <a:pos x="wd2" y="hd2"/>
                  </a:cxn>
                  <a:cxn ang="5400000">
                    <a:pos x="wd2" y="hd2"/>
                  </a:cxn>
                  <a:cxn ang="10800000">
                    <a:pos x="wd2" y="hd2"/>
                  </a:cxn>
                  <a:cxn ang="16200000">
                    <a:pos x="wd2" y="hd2"/>
                  </a:cxn>
                </a:cxnLst>
                <a:rect l="0" t="0" r="r" b="b"/>
                <a:pathLst>
                  <a:path w="21599" h="21584"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7" name="Group">
              <a:extLst>
                <a:ext uri="{FF2B5EF4-FFF2-40B4-BE49-F238E27FC236}">
                  <a16:creationId xmlns:a16="http://schemas.microsoft.com/office/drawing/2014/main" id="{24CD6EBA-FD86-42D4-8895-E68FC6ED8CD1}"/>
                </a:ext>
              </a:extLst>
            </p:cNvPr>
            <p:cNvGrpSpPr/>
            <p:nvPr/>
          </p:nvGrpSpPr>
          <p:grpSpPr>
            <a:xfrm>
              <a:off x="4422106" y="2800475"/>
              <a:ext cx="283321" cy="283321"/>
              <a:chOff x="0" y="0"/>
              <a:chExt cx="566640" cy="566640"/>
            </a:xfrm>
          </p:grpSpPr>
          <p:sp>
            <p:nvSpPr>
              <p:cNvPr id="35" name="Circle">
                <a:extLst>
                  <a:ext uri="{FF2B5EF4-FFF2-40B4-BE49-F238E27FC236}">
                    <a16:creationId xmlns:a16="http://schemas.microsoft.com/office/drawing/2014/main" id="{1B254713-8EBA-4921-8794-23A7CBFABA12}"/>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6" name="Shape">
                <a:extLst>
                  <a:ext uri="{FF2B5EF4-FFF2-40B4-BE49-F238E27FC236}">
                    <a16:creationId xmlns:a16="http://schemas.microsoft.com/office/drawing/2014/main" id="{48FCEB1E-9C8F-444F-AC79-190EDC3DFA3E}"/>
                  </a:ext>
                </a:extLst>
              </p:cNvPr>
              <p:cNvSpPr/>
              <p:nvPr/>
            </p:nvSpPr>
            <p:spPr>
              <a:xfrm>
                <a:off x="214171" y="174655"/>
                <a:ext cx="335317" cy="373297"/>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7" name="Shape">
                <a:extLst>
                  <a:ext uri="{FF2B5EF4-FFF2-40B4-BE49-F238E27FC236}">
                    <a16:creationId xmlns:a16="http://schemas.microsoft.com/office/drawing/2014/main" id="{F10DB1C8-C673-43CA-BA3C-B08D6488CBCC}"/>
                  </a:ext>
                </a:extLst>
              </p:cNvPr>
              <p:cNvSpPr/>
              <p:nvPr/>
            </p:nvSpPr>
            <p:spPr>
              <a:xfrm>
                <a:off x="212633" y="153602"/>
                <a:ext cx="152707" cy="22543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8" name="Group">
              <a:extLst>
                <a:ext uri="{FF2B5EF4-FFF2-40B4-BE49-F238E27FC236}">
                  <a16:creationId xmlns:a16="http://schemas.microsoft.com/office/drawing/2014/main" id="{EB87311F-90B6-47A3-9E49-B6AA10CE00AD}"/>
                </a:ext>
              </a:extLst>
            </p:cNvPr>
            <p:cNvGrpSpPr/>
            <p:nvPr/>
          </p:nvGrpSpPr>
          <p:grpSpPr>
            <a:xfrm>
              <a:off x="4884871" y="4353596"/>
              <a:ext cx="283321" cy="283321"/>
              <a:chOff x="0" y="0"/>
              <a:chExt cx="566640" cy="566640"/>
            </a:xfrm>
          </p:grpSpPr>
          <p:sp>
            <p:nvSpPr>
              <p:cNvPr id="32" name="Circle">
                <a:extLst>
                  <a:ext uri="{FF2B5EF4-FFF2-40B4-BE49-F238E27FC236}">
                    <a16:creationId xmlns:a16="http://schemas.microsoft.com/office/drawing/2014/main" id="{1181BC6B-5F08-49A8-AAEF-9BE553881543}"/>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3" name="Shape">
                <a:extLst>
                  <a:ext uri="{FF2B5EF4-FFF2-40B4-BE49-F238E27FC236}">
                    <a16:creationId xmlns:a16="http://schemas.microsoft.com/office/drawing/2014/main" id="{942AF229-3DA7-46B6-8502-56CB42CE9B3C}"/>
                  </a:ext>
                </a:extLst>
              </p:cNvPr>
              <p:cNvSpPr/>
              <p:nvPr/>
            </p:nvSpPr>
            <p:spPr>
              <a:xfrm>
                <a:off x="221484" y="171679"/>
                <a:ext cx="332574" cy="369477"/>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4" name="Shape">
                <a:extLst>
                  <a:ext uri="{FF2B5EF4-FFF2-40B4-BE49-F238E27FC236}">
                    <a16:creationId xmlns:a16="http://schemas.microsoft.com/office/drawing/2014/main" id="{29F7B5D9-9B40-4428-AEFE-F96E5D51FA07}"/>
                  </a:ext>
                </a:extLst>
              </p:cNvPr>
              <p:cNvSpPr/>
              <p:nvPr/>
            </p:nvSpPr>
            <p:spPr>
              <a:xfrm>
                <a:off x="215116" y="170222"/>
                <a:ext cx="147742" cy="226197"/>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19" name="Group">
              <a:extLst>
                <a:ext uri="{FF2B5EF4-FFF2-40B4-BE49-F238E27FC236}">
                  <a16:creationId xmlns:a16="http://schemas.microsoft.com/office/drawing/2014/main" id="{13F35516-8145-4FED-91CE-B1DDEBB61496}"/>
                </a:ext>
              </a:extLst>
            </p:cNvPr>
            <p:cNvGrpSpPr/>
            <p:nvPr/>
          </p:nvGrpSpPr>
          <p:grpSpPr>
            <a:xfrm>
              <a:off x="6419290" y="4695283"/>
              <a:ext cx="283321" cy="283321"/>
              <a:chOff x="0" y="0"/>
              <a:chExt cx="566640" cy="566640"/>
            </a:xfrm>
          </p:grpSpPr>
          <p:sp>
            <p:nvSpPr>
              <p:cNvPr id="29" name="Circle">
                <a:extLst>
                  <a:ext uri="{FF2B5EF4-FFF2-40B4-BE49-F238E27FC236}">
                    <a16:creationId xmlns:a16="http://schemas.microsoft.com/office/drawing/2014/main" id="{6C3261E2-DB13-4EF6-BF6C-1B86082F1100}"/>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0" name="Shape">
                <a:extLst>
                  <a:ext uri="{FF2B5EF4-FFF2-40B4-BE49-F238E27FC236}">
                    <a16:creationId xmlns:a16="http://schemas.microsoft.com/office/drawing/2014/main" id="{ED65DBBA-4B3D-461C-A529-2E7F6746C0A8}"/>
                  </a:ext>
                </a:extLst>
              </p:cNvPr>
              <p:cNvSpPr/>
              <p:nvPr/>
            </p:nvSpPr>
            <p:spPr>
              <a:xfrm>
                <a:off x="203954" y="161278"/>
                <a:ext cx="338177" cy="374250"/>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31" name="Shape">
                <a:extLst>
                  <a:ext uri="{FF2B5EF4-FFF2-40B4-BE49-F238E27FC236}">
                    <a16:creationId xmlns:a16="http://schemas.microsoft.com/office/drawing/2014/main" id="{A2307597-43D8-4DF8-90D6-6F686B2A1DA8}"/>
                  </a:ext>
                </a:extLst>
              </p:cNvPr>
              <p:cNvSpPr/>
              <p:nvPr/>
            </p:nvSpPr>
            <p:spPr>
              <a:xfrm>
                <a:off x="201300" y="160100"/>
                <a:ext cx="167306" cy="223775"/>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20" name="Group">
              <a:extLst>
                <a:ext uri="{FF2B5EF4-FFF2-40B4-BE49-F238E27FC236}">
                  <a16:creationId xmlns:a16="http://schemas.microsoft.com/office/drawing/2014/main" id="{A7C4E0C7-1F33-46C7-8977-A425BD12F65F}"/>
                </a:ext>
              </a:extLst>
            </p:cNvPr>
            <p:cNvGrpSpPr/>
            <p:nvPr/>
          </p:nvGrpSpPr>
          <p:grpSpPr>
            <a:xfrm>
              <a:off x="7518834" y="3507145"/>
              <a:ext cx="283321" cy="283321"/>
              <a:chOff x="0" y="0"/>
              <a:chExt cx="566640" cy="566640"/>
            </a:xfrm>
          </p:grpSpPr>
          <p:sp>
            <p:nvSpPr>
              <p:cNvPr id="26" name="Circle">
                <a:extLst>
                  <a:ext uri="{FF2B5EF4-FFF2-40B4-BE49-F238E27FC236}">
                    <a16:creationId xmlns:a16="http://schemas.microsoft.com/office/drawing/2014/main" id="{3E043266-FE0A-4382-A5F9-7C27E4D89EA8}"/>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7" name="Shape">
                <a:extLst>
                  <a:ext uri="{FF2B5EF4-FFF2-40B4-BE49-F238E27FC236}">
                    <a16:creationId xmlns:a16="http://schemas.microsoft.com/office/drawing/2014/main" id="{2AE95F66-338B-464A-9DCC-360EE7624128}"/>
                  </a:ext>
                </a:extLst>
              </p:cNvPr>
              <p:cNvSpPr/>
              <p:nvPr/>
            </p:nvSpPr>
            <p:spPr>
              <a:xfrm>
                <a:off x="222553" y="165971"/>
                <a:ext cx="333118" cy="371363"/>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8" name="Shape">
                <a:extLst>
                  <a:ext uri="{FF2B5EF4-FFF2-40B4-BE49-F238E27FC236}">
                    <a16:creationId xmlns:a16="http://schemas.microsoft.com/office/drawing/2014/main" id="{E908957E-7009-4961-A238-531AE0097B69}"/>
                  </a:ext>
                </a:extLst>
              </p:cNvPr>
              <p:cNvSpPr/>
              <p:nvPr/>
            </p:nvSpPr>
            <p:spPr>
              <a:xfrm>
                <a:off x="221192" y="164508"/>
                <a:ext cx="146923" cy="226292"/>
              </a:xfrm>
              <a:custGeom>
                <a:avLst/>
                <a:gdLst/>
                <a:ahLst/>
                <a:cxnLst>
                  <a:cxn ang="0">
                    <a:pos x="wd2" y="hd2"/>
                  </a:cxn>
                  <a:cxn ang="5400000">
                    <a:pos x="wd2" y="hd2"/>
                  </a:cxn>
                  <a:cxn ang="10800000">
                    <a:pos x="wd2" y="hd2"/>
                  </a:cxn>
                  <a:cxn ang="16200000">
                    <a:pos x="wd2" y="hd2"/>
                  </a:cxn>
                </a:cxnLst>
                <a:rect l="0" t="0" r="r" b="b"/>
                <a:pathLst>
                  <a:path w="21510" h="21530" extrusionOk="0">
                    <a:moveTo>
                      <a:pt x="665" y="0"/>
                    </a:moveTo>
                    <a:lnTo>
                      <a:pt x="19757" y="0"/>
                    </a:lnTo>
                    <a:cubicBezTo>
                      <a:pt x="19935" y="5"/>
                      <a:pt x="20102" y="55"/>
                      <a:pt x="20224" y="138"/>
                    </a:cubicBezTo>
                    <a:cubicBezTo>
                      <a:pt x="20338" y="216"/>
                      <a:pt x="20405" y="318"/>
                      <a:pt x="20412" y="425"/>
                    </a:cubicBezTo>
                    <a:lnTo>
                      <a:pt x="20412" y="3234"/>
                    </a:lnTo>
                    <a:cubicBezTo>
                      <a:pt x="20404" y="3356"/>
                      <a:pt x="20323" y="3471"/>
                      <a:pt x="20188" y="3556"/>
                    </a:cubicBezTo>
                    <a:cubicBezTo>
                      <a:pt x="20059" y="3637"/>
                      <a:pt x="19890" y="3684"/>
                      <a:pt x="19711" y="3689"/>
                    </a:cubicBezTo>
                    <a:lnTo>
                      <a:pt x="6815" y="3689"/>
                    </a:lnTo>
                    <a:cubicBezTo>
                      <a:pt x="6714" y="3690"/>
                      <a:pt x="6618" y="3719"/>
                      <a:pt x="6551" y="3769"/>
                    </a:cubicBezTo>
                    <a:cubicBezTo>
                      <a:pt x="6495" y="3810"/>
                      <a:pt x="6463" y="3864"/>
                      <a:pt x="6462" y="3919"/>
                    </a:cubicBezTo>
                    <a:lnTo>
                      <a:pt x="6462" y="8251"/>
                    </a:lnTo>
                    <a:cubicBezTo>
                      <a:pt x="6430" y="8318"/>
                      <a:pt x="6473" y="8391"/>
                      <a:pt x="6566" y="8427"/>
                    </a:cubicBezTo>
                    <a:cubicBezTo>
                      <a:pt x="6623" y="8450"/>
                      <a:pt x="6692" y="8455"/>
                      <a:pt x="6755" y="8441"/>
                    </a:cubicBezTo>
                    <a:cubicBezTo>
                      <a:pt x="7650" y="8100"/>
                      <a:pt x="8624" y="7855"/>
                      <a:pt x="9640" y="7716"/>
                    </a:cubicBezTo>
                    <a:cubicBezTo>
                      <a:pt x="10816" y="7554"/>
                      <a:pt x="12026" y="7536"/>
                      <a:pt x="13216" y="7647"/>
                    </a:cubicBezTo>
                    <a:cubicBezTo>
                      <a:pt x="14686" y="7782"/>
                      <a:pt x="16101" y="8111"/>
                      <a:pt x="17339" y="8643"/>
                    </a:cubicBezTo>
                    <a:cubicBezTo>
                      <a:pt x="18521" y="9151"/>
                      <a:pt x="19507" y="9829"/>
                      <a:pt x="20192" y="10635"/>
                    </a:cubicBezTo>
                    <a:cubicBezTo>
                      <a:pt x="21024" y="11612"/>
                      <a:pt x="21371" y="12722"/>
                      <a:pt x="21476" y="13836"/>
                    </a:cubicBezTo>
                    <a:cubicBezTo>
                      <a:pt x="21577" y="14902"/>
                      <a:pt x="21459" y="15978"/>
                      <a:pt x="20945" y="16993"/>
                    </a:cubicBezTo>
                    <a:cubicBezTo>
                      <a:pt x="20345" y="18177"/>
                      <a:pt x="19234" y="19224"/>
                      <a:pt x="17741" y="20007"/>
                    </a:cubicBezTo>
                    <a:cubicBezTo>
                      <a:pt x="16253" y="20788"/>
                      <a:pt x="14453" y="21272"/>
                      <a:pt x="12560" y="21451"/>
                    </a:cubicBezTo>
                    <a:cubicBezTo>
                      <a:pt x="10980" y="21600"/>
                      <a:pt x="9372" y="21534"/>
                      <a:pt x="7817" y="21299"/>
                    </a:cubicBezTo>
                    <a:cubicBezTo>
                      <a:pt x="6239" y="21061"/>
                      <a:pt x="4722" y="20649"/>
                      <a:pt x="3474" y="19975"/>
                    </a:cubicBezTo>
                    <a:cubicBezTo>
                      <a:pt x="2556" y="19479"/>
                      <a:pt x="1820" y="18859"/>
                      <a:pt x="1246" y="18179"/>
                    </a:cubicBezTo>
                    <a:cubicBezTo>
                      <a:pt x="748" y="17588"/>
                      <a:pt x="375" y="16956"/>
                      <a:pt x="138" y="16301"/>
                    </a:cubicBezTo>
                    <a:lnTo>
                      <a:pt x="14" y="15781"/>
                    </a:lnTo>
                    <a:cubicBezTo>
                      <a:pt x="-23" y="15679"/>
                      <a:pt x="11" y="15571"/>
                      <a:pt x="107" y="15486"/>
                    </a:cubicBezTo>
                    <a:cubicBezTo>
                      <a:pt x="210" y="15396"/>
                      <a:pt x="372" y="15342"/>
                      <a:pt x="546" y="15341"/>
                    </a:cubicBezTo>
                    <a:lnTo>
                      <a:pt x="6027" y="15308"/>
                    </a:lnTo>
                    <a:cubicBezTo>
                      <a:pt x="6179" y="15311"/>
                      <a:pt x="6327" y="15341"/>
                      <a:pt x="6454" y="15395"/>
                    </a:cubicBezTo>
                    <a:cubicBezTo>
                      <a:pt x="6639" y="15473"/>
                      <a:pt x="6768" y="15596"/>
                      <a:pt x="6814" y="15736"/>
                    </a:cubicBezTo>
                    <a:cubicBezTo>
                      <a:pt x="6876" y="15903"/>
                      <a:pt x="6955" y="16067"/>
                      <a:pt x="7049" y="16227"/>
                    </a:cubicBezTo>
                    <a:cubicBezTo>
                      <a:pt x="7143" y="16386"/>
                      <a:pt x="7253" y="16542"/>
                      <a:pt x="7378" y="16692"/>
                    </a:cubicBezTo>
                    <a:cubicBezTo>
                      <a:pt x="7780" y="17084"/>
                      <a:pt x="8340" y="17397"/>
                      <a:pt x="8998" y="17596"/>
                    </a:cubicBezTo>
                    <a:cubicBezTo>
                      <a:pt x="9736" y="17819"/>
                      <a:pt x="10562" y="17888"/>
                      <a:pt x="11362" y="17793"/>
                    </a:cubicBezTo>
                    <a:cubicBezTo>
                      <a:pt x="12107" y="17677"/>
                      <a:pt x="12792" y="17435"/>
                      <a:pt x="13348" y="17091"/>
                    </a:cubicBezTo>
                    <a:cubicBezTo>
                      <a:pt x="13995" y="16691"/>
                      <a:pt x="14436" y="16174"/>
                      <a:pt x="14667" y="15613"/>
                    </a:cubicBezTo>
                    <a:cubicBezTo>
                      <a:pt x="14910" y="15022"/>
                      <a:pt x="14915" y="14405"/>
                      <a:pt x="14791" y="13800"/>
                    </a:cubicBezTo>
                    <a:cubicBezTo>
                      <a:pt x="14668" y="13198"/>
                      <a:pt x="14410" y="12598"/>
                      <a:pt x="13811" y="12132"/>
                    </a:cubicBezTo>
                    <a:cubicBezTo>
                      <a:pt x="13357" y="11778"/>
                      <a:pt x="12741" y="11532"/>
                      <a:pt x="12065" y="11394"/>
                    </a:cubicBezTo>
                    <a:cubicBezTo>
                      <a:pt x="11424" y="11264"/>
                      <a:pt x="10745" y="11234"/>
                      <a:pt x="10083" y="11306"/>
                    </a:cubicBezTo>
                    <a:cubicBezTo>
                      <a:pt x="9487" y="11315"/>
                      <a:pt x="8903" y="11418"/>
                      <a:pt x="8380" y="11605"/>
                    </a:cubicBezTo>
                    <a:cubicBezTo>
                      <a:pt x="7935" y="11764"/>
                      <a:pt x="7544" y="11981"/>
                      <a:pt x="7233" y="12243"/>
                    </a:cubicBezTo>
                    <a:cubicBezTo>
                      <a:pt x="7171" y="12301"/>
                      <a:pt x="7110" y="12359"/>
                      <a:pt x="7051" y="12418"/>
                    </a:cubicBezTo>
                    <a:cubicBezTo>
                      <a:pt x="6992" y="12477"/>
                      <a:pt x="6934" y="12536"/>
                      <a:pt x="6859" y="12586"/>
                    </a:cubicBezTo>
                    <a:cubicBezTo>
                      <a:pt x="6697" y="12694"/>
                      <a:pt x="6469" y="12749"/>
                      <a:pt x="6238" y="12738"/>
                    </a:cubicBezTo>
                    <a:lnTo>
                      <a:pt x="663" y="12738"/>
                    </a:lnTo>
                    <a:cubicBezTo>
                      <a:pt x="495" y="12752"/>
                      <a:pt x="326" y="12714"/>
                      <a:pt x="207" y="12635"/>
                    </a:cubicBezTo>
                    <a:cubicBezTo>
                      <a:pt x="91" y="12558"/>
                      <a:pt x="35" y="12451"/>
                      <a:pt x="56" y="12344"/>
                    </a:cubicBezTo>
                    <a:lnTo>
                      <a:pt x="56" y="443"/>
                    </a:lnTo>
                    <a:cubicBezTo>
                      <a:pt x="40" y="342"/>
                      <a:pt x="84" y="241"/>
                      <a:pt x="179" y="160"/>
                    </a:cubicBezTo>
                    <a:cubicBezTo>
                      <a:pt x="294" y="61"/>
                      <a:pt x="474" y="2"/>
                      <a:pt x="665" y="0"/>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21" name="Group">
              <a:extLst>
                <a:ext uri="{FF2B5EF4-FFF2-40B4-BE49-F238E27FC236}">
                  <a16:creationId xmlns:a16="http://schemas.microsoft.com/office/drawing/2014/main" id="{7A7DE095-721B-4315-98BF-D8168F7465F7}"/>
                </a:ext>
              </a:extLst>
            </p:cNvPr>
            <p:cNvGrpSpPr/>
            <p:nvPr/>
          </p:nvGrpSpPr>
          <p:grpSpPr>
            <a:xfrm>
              <a:off x="7034195" y="2023915"/>
              <a:ext cx="283321" cy="283321"/>
              <a:chOff x="0" y="0"/>
              <a:chExt cx="566640" cy="566640"/>
            </a:xfrm>
          </p:grpSpPr>
          <p:sp>
            <p:nvSpPr>
              <p:cNvPr id="23" name="Circle">
                <a:extLst>
                  <a:ext uri="{FF2B5EF4-FFF2-40B4-BE49-F238E27FC236}">
                    <a16:creationId xmlns:a16="http://schemas.microsoft.com/office/drawing/2014/main" id="{5138FDCA-8D69-41E2-885E-41490F1D1512}"/>
                  </a:ext>
                </a:extLst>
              </p:cNvPr>
              <p:cNvSpPr/>
              <p:nvPr/>
            </p:nvSpPr>
            <p:spPr>
              <a:xfrm>
                <a:off x="0" y="0"/>
                <a:ext cx="566641" cy="566641"/>
              </a:xfrm>
              <a:prstGeom prst="ellipse">
                <a:avLst/>
              </a:prstGeom>
              <a:solidFill>
                <a:srgbClr val="F6F6F7"/>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4" name="Shape">
                <a:extLst>
                  <a:ext uri="{FF2B5EF4-FFF2-40B4-BE49-F238E27FC236}">
                    <a16:creationId xmlns:a16="http://schemas.microsoft.com/office/drawing/2014/main" id="{CCA905A3-4C95-4EE1-BECC-C10D36251977}"/>
                  </a:ext>
                </a:extLst>
              </p:cNvPr>
              <p:cNvSpPr/>
              <p:nvPr/>
            </p:nvSpPr>
            <p:spPr>
              <a:xfrm>
                <a:off x="231500" y="181677"/>
                <a:ext cx="315737" cy="357599"/>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25" name="Shape">
                <a:extLst>
                  <a:ext uri="{FF2B5EF4-FFF2-40B4-BE49-F238E27FC236}">
                    <a16:creationId xmlns:a16="http://schemas.microsoft.com/office/drawing/2014/main" id="{10EECEDF-F38A-49E6-9BF2-11C280424D81}"/>
                  </a:ext>
                </a:extLst>
              </p:cNvPr>
              <p:cNvSpPr/>
              <p:nvPr/>
            </p:nvSpPr>
            <p:spPr>
              <a:xfrm>
                <a:off x="215034" y="163275"/>
                <a:ext cx="147755" cy="228757"/>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sp>
          <p:nvSpPr>
            <p:cNvPr id="22" name="Spiral…">
              <a:extLst>
                <a:ext uri="{FF2B5EF4-FFF2-40B4-BE49-F238E27FC236}">
                  <a16:creationId xmlns:a16="http://schemas.microsoft.com/office/drawing/2014/main" id="{39F19955-C819-4A4E-8F46-8977477DCBF4}"/>
                </a:ext>
              </a:extLst>
            </p:cNvPr>
            <p:cNvSpPr txBox="1"/>
            <p:nvPr/>
          </p:nvSpPr>
          <p:spPr>
            <a:xfrm>
              <a:off x="5603609" y="2966191"/>
              <a:ext cx="1030221" cy="6976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5400" tIns="25400" rIns="25400" bIns="2540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b="0">
                  <a:solidFill>
                    <a:srgbClr val="535454"/>
                  </a:solidFill>
                  <a:latin typeface="Barlow Bold"/>
                  <a:ea typeface="Barlow Bold"/>
                  <a:cs typeface="Barlow Bold"/>
                  <a:sym typeface="Barlow Bold"/>
                </a:defRPr>
              </a:pPr>
              <a:r>
                <a:rPr kumimoji="0" lang="en-GB" sz="1400" b="1" i="0" u="none" strike="noStrike" kern="1200" cap="none" spc="0" normalizeH="0" baseline="0" noProof="0" dirty="0">
                  <a:ln>
                    <a:noFill/>
                  </a:ln>
                  <a:solidFill>
                    <a:srgbClr val="535454"/>
                  </a:solidFill>
                  <a:effectLst/>
                  <a:uLnTx/>
                  <a:uFillTx/>
                  <a:latin typeface="Arial" panose="020B0604020202020204" pitchFamily="34" charset="0"/>
                  <a:cs typeface="Arial" panose="020B0604020202020204" pitchFamily="34" charset="0"/>
                  <a:sym typeface="Barlow Bold"/>
                </a:rPr>
                <a:t>Treated as an individual</a:t>
              </a:r>
              <a:endParaRPr kumimoji="0" sz="1400" b="1" i="0" u="none" strike="noStrike" kern="1200" cap="none" spc="0" normalizeH="0" baseline="0" noProof="0" dirty="0">
                <a:ln>
                  <a:noFill/>
                </a:ln>
                <a:solidFill>
                  <a:srgbClr val="535454"/>
                </a:solidFill>
                <a:effectLst/>
                <a:uLnTx/>
                <a:uFillTx/>
                <a:latin typeface="Arial" panose="020B0604020202020204" pitchFamily="34" charset="0"/>
                <a:cs typeface="Arial" panose="020B0604020202020204" pitchFamily="34" charset="0"/>
                <a:sym typeface="Barlow Bold"/>
              </a:endParaRPr>
            </a:p>
          </p:txBody>
        </p:sp>
      </p:grpSp>
      <p:grpSp>
        <p:nvGrpSpPr>
          <p:cNvPr id="80" name="Group 79">
            <a:extLst>
              <a:ext uri="{FF2B5EF4-FFF2-40B4-BE49-F238E27FC236}">
                <a16:creationId xmlns:a16="http://schemas.microsoft.com/office/drawing/2014/main" id="{C43F725A-6809-4F89-B7E3-2E28B21AFDDD}"/>
              </a:ext>
            </a:extLst>
          </p:cNvPr>
          <p:cNvGrpSpPr/>
          <p:nvPr/>
        </p:nvGrpSpPr>
        <p:grpSpPr>
          <a:xfrm>
            <a:off x="1012900" y="1657879"/>
            <a:ext cx="10433142" cy="4614371"/>
            <a:chOff x="1012900" y="1657879"/>
            <a:chExt cx="10433142" cy="4614371"/>
          </a:xfrm>
        </p:grpSpPr>
        <p:grpSp>
          <p:nvGrpSpPr>
            <p:cNvPr id="90" name="Group 89">
              <a:extLst>
                <a:ext uri="{FF2B5EF4-FFF2-40B4-BE49-F238E27FC236}">
                  <a16:creationId xmlns:a16="http://schemas.microsoft.com/office/drawing/2014/main" id="{E8DD48A9-0927-4F96-ACCD-BABF2F755C91}"/>
                </a:ext>
              </a:extLst>
            </p:cNvPr>
            <p:cNvGrpSpPr/>
            <p:nvPr/>
          </p:nvGrpSpPr>
          <p:grpSpPr>
            <a:xfrm>
              <a:off x="1012900" y="1657879"/>
              <a:ext cx="2643071" cy="4614371"/>
              <a:chOff x="1012900" y="1657879"/>
              <a:chExt cx="2643071" cy="4614371"/>
            </a:xfrm>
          </p:grpSpPr>
          <p:grpSp>
            <p:nvGrpSpPr>
              <p:cNvPr id="83" name="Group 82">
                <a:extLst>
                  <a:ext uri="{FF2B5EF4-FFF2-40B4-BE49-F238E27FC236}">
                    <a16:creationId xmlns:a16="http://schemas.microsoft.com/office/drawing/2014/main" id="{EE54DA12-4C7B-4456-9414-E9CD3A53F8C4}"/>
                  </a:ext>
                </a:extLst>
              </p:cNvPr>
              <p:cNvGrpSpPr/>
              <p:nvPr/>
            </p:nvGrpSpPr>
            <p:grpSpPr>
              <a:xfrm>
                <a:off x="1013446" y="1657879"/>
                <a:ext cx="2383252" cy="1062063"/>
                <a:chOff x="1013446" y="1657879"/>
                <a:chExt cx="2383252" cy="1062063"/>
              </a:xfrm>
            </p:grpSpPr>
            <p:grpSp>
              <p:nvGrpSpPr>
                <p:cNvPr id="9" name="Group">
                  <a:extLst>
                    <a:ext uri="{FF2B5EF4-FFF2-40B4-BE49-F238E27FC236}">
                      <a16:creationId xmlns:a16="http://schemas.microsoft.com/office/drawing/2014/main" id="{C28CC7D2-F483-4A2C-810A-FAA0F91A16B7}"/>
                    </a:ext>
                  </a:extLst>
                </p:cNvPr>
                <p:cNvGrpSpPr/>
                <p:nvPr/>
              </p:nvGrpSpPr>
              <p:grpSpPr>
                <a:xfrm>
                  <a:off x="1013446" y="1693947"/>
                  <a:ext cx="283321" cy="283321"/>
                  <a:chOff x="0" y="0"/>
                  <a:chExt cx="566640" cy="566640"/>
                </a:xfrm>
              </p:grpSpPr>
              <p:sp>
                <p:nvSpPr>
                  <p:cNvPr id="10" name="Circle">
                    <a:extLst>
                      <a:ext uri="{FF2B5EF4-FFF2-40B4-BE49-F238E27FC236}">
                        <a16:creationId xmlns:a16="http://schemas.microsoft.com/office/drawing/2014/main" id="{AF787E8F-7823-4C51-99A8-6A34C74196DB}"/>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1" name="Shape">
                    <a:extLst>
                      <a:ext uri="{FF2B5EF4-FFF2-40B4-BE49-F238E27FC236}">
                        <a16:creationId xmlns:a16="http://schemas.microsoft.com/office/drawing/2014/main" id="{996F818C-7060-4DB7-946A-649EE310D1B1}"/>
                      </a:ext>
                    </a:extLst>
                  </p:cNvPr>
                  <p:cNvSpPr/>
                  <p:nvPr/>
                </p:nvSpPr>
                <p:spPr>
                  <a:xfrm>
                    <a:off x="238512" y="166904"/>
                    <a:ext cx="305092" cy="364593"/>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12" name="Shape">
                    <a:extLst>
                      <a:ext uri="{FF2B5EF4-FFF2-40B4-BE49-F238E27FC236}">
                        <a16:creationId xmlns:a16="http://schemas.microsoft.com/office/drawing/2014/main" id="{EE98F46A-CCCC-48FF-8BB9-3C286FB19656}"/>
                      </a:ext>
                    </a:extLst>
                  </p:cNvPr>
                  <p:cNvSpPr/>
                  <p:nvPr/>
                </p:nvSpPr>
                <p:spPr>
                  <a:xfrm>
                    <a:off x="236924" y="166278"/>
                    <a:ext cx="81460" cy="222752"/>
                  </a:xfrm>
                  <a:custGeom>
                    <a:avLst/>
                    <a:gdLst/>
                    <a:ahLst/>
                    <a:cxnLst>
                      <a:cxn ang="0">
                        <a:pos x="wd2" y="hd2"/>
                      </a:cxn>
                      <a:cxn ang="5400000">
                        <a:pos x="wd2" y="hd2"/>
                      </a:cxn>
                      <a:cxn ang="10800000">
                        <a:pos x="wd2" y="hd2"/>
                      </a:cxn>
                      <a:cxn ang="16200000">
                        <a:pos x="wd2" y="hd2"/>
                      </a:cxn>
                    </a:cxnLst>
                    <a:rect l="0" t="0" r="r" b="b"/>
                    <a:pathLst>
                      <a:path w="21599" h="21584"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2" name="Group 61">
                  <a:extLst>
                    <a:ext uri="{FF2B5EF4-FFF2-40B4-BE49-F238E27FC236}">
                      <a16:creationId xmlns:a16="http://schemas.microsoft.com/office/drawing/2014/main" id="{C1E698D3-B489-4080-B9D4-E628FA9026B2}"/>
                    </a:ext>
                  </a:extLst>
                </p:cNvPr>
                <p:cNvGrpSpPr/>
                <p:nvPr/>
              </p:nvGrpSpPr>
              <p:grpSpPr>
                <a:xfrm>
                  <a:off x="1373732" y="1657879"/>
                  <a:ext cx="2022966" cy="1062063"/>
                  <a:chOff x="5396228" y="837172"/>
                  <a:chExt cx="2022966" cy="1062063"/>
                </a:xfrm>
              </p:grpSpPr>
              <p:sp>
                <p:nvSpPr>
                  <p:cNvPr id="63" name="Rectangle 62">
                    <a:extLst>
                      <a:ext uri="{FF2B5EF4-FFF2-40B4-BE49-F238E27FC236}">
                        <a16:creationId xmlns:a16="http://schemas.microsoft.com/office/drawing/2014/main" id="{99B6E51E-2C5D-4A07-ABB0-74621757A80F}"/>
                      </a:ext>
                    </a:extLst>
                  </p:cNvPr>
                  <p:cNvSpPr/>
                  <p:nvPr/>
                </p:nvSpPr>
                <p:spPr>
                  <a:xfrm>
                    <a:off x="5396228" y="1037461"/>
                    <a:ext cx="2022966" cy="861774"/>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In and near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At home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In relationships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With professionals</a:t>
                    </a:r>
                  </a:p>
                </p:txBody>
              </p:sp>
              <p:sp>
                <p:nvSpPr>
                  <p:cNvPr id="64" name="Rectangle 63">
                    <a:extLst>
                      <a:ext uri="{FF2B5EF4-FFF2-40B4-BE49-F238E27FC236}">
                        <a16:creationId xmlns:a16="http://schemas.microsoft.com/office/drawing/2014/main" id="{A0A30EF6-3BCB-4C04-AAA5-45B5A030BF06}"/>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Feeling safe</a:t>
                    </a:r>
                  </a:p>
                </p:txBody>
              </p:sp>
            </p:grpSp>
          </p:grpSp>
          <p:grpSp>
            <p:nvGrpSpPr>
              <p:cNvPr id="84" name="Group 83">
                <a:extLst>
                  <a:ext uri="{FF2B5EF4-FFF2-40B4-BE49-F238E27FC236}">
                    <a16:creationId xmlns:a16="http://schemas.microsoft.com/office/drawing/2014/main" id="{EC8B6648-4816-4660-8145-F7BF44B963D4}"/>
                  </a:ext>
                </a:extLst>
              </p:cNvPr>
              <p:cNvGrpSpPr/>
              <p:nvPr/>
            </p:nvGrpSpPr>
            <p:grpSpPr>
              <a:xfrm>
                <a:off x="1012900" y="3186364"/>
                <a:ext cx="2616264" cy="1515344"/>
                <a:chOff x="1012900" y="3152426"/>
                <a:chExt cx="2616264" cy="1515344"/>
              </a:xfrm>
            </p:grpSpPr>
            <p:grpSp>
              <p:nvGrpSpPr>
                <p:cNvPr id="3" name="Group">
                  <a:extLst>
                    <a:ext uri="{FF2B5EF4-FFF2-40B4-BE49-F238E27FC236}">
                      <a16:creationId xmlns:a16="http://schemas.microsoft.com/office/drawing/2014/main" id="{61EC35B5-D7E2-4267-AEA4-C77DEC47FB6C}"/>
                    </a:ext>
                  </a:extLst>
                </p:cNvPr>
                <p:cNvGrpSpPr/>
                <p:nvPr/>
              </p:nvGrpSpPr>
              <p:grpSpPr>
                <a:xfrm>
                  <a:off x="1012900" y="3160856"/>
                  <a:ext cx="283321" cy="283321"/>
                  <a:chOff x="0" y="0"/>
                  <a:chExt cx="566640" cy="566640"/>
                </a:xfrm>
              </p:grpSpPr>
              <p:sp>
                <p:nvSpPr>
                  <p:cNvPr id="59" name="Circle">
                    <a:extLst>
                      <a:ext uri="{FF2B5EF4-FFF2-40B4-BE49-F238E27FC236}">
                        <a16:creationId xmlns:a16="http://schemas.microsoft.com/office/drawing/2014/main" id="{B8CD09A7-7C80-4ABD-AC22-73D4269499BC}"/>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60" name="Shape">
                    <a:extLst>
                      <a:ext uri="{FF2B5EF4-FFF2-40B4-BE49-F238E27FC236}">
                        <a16:creationId xmlns:a16="http://schemas.microsoft.com/office/drawing/2014/main" id="{E9B8DFDB-9799-494D-995D-398384D772D7}"/>
                      </a:ext>
                    </a:extLst>
                  </p:cNvPr>
                  <p:cNvSpPr/>
                  <p:nvPr/>
                </p:nvSpPr>
                <p:spPr>
                  <a:xfrm>
                    <a:off x="214172" y="174655"/>
                    <a:ext cx="335317" cy="373297"/>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61" name="Shape">
                    <a:extLst>
                      <a:ext uri="{FF2B5EF4-FFF2-40B4-BE49-F238E27FC236}">
                        <a16:creationId xmlns:a16="http://schemas.microsoft.com/office/drawing/2014/main" id="{9D6D820F-7C39-479E-8539-5DEB823FAA4B}"/>
                      </a:ext>
                    </a:extLst>
                  </p:cNvPr>
                  <p:cNvSpPr/>
                  <p:nvPr/>
                </p:nvSpPr>
                <p:spPr>
                  <a:xfrm>
                    <a:off x="212634" y="153602"/>
                    <a:ext cx="152707" cy="22543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8" name="Group 67">
                  <a:extLst>
                    <a:ext uri="{FF2B5EF4-FFF2-40B4-BE49-F238E27FC236}">
                      <a16:creationId xmlns:a16="http://schemas.microsoft.com/office/drawing/2014/main" id="{846D08C0-5368-49A3-9D0E-46B696656EA0}"/>
                    </a:ext>
                  </a:extLst>
                </p:cNvPr>
                <p:cNvGrpSpPr/>
                <p:nvPr/>
              </p:nvGrpSpPr>
              <p:grpSpPr>
                <a:xfrm>
                  <a:off x="1373731" y="3152426"/>
                  <a:ext cx="2255433" cy="1515344"/>
                  <a:chOff x="5396227" y="837172"/>
                  <a:chExt cx="2255433" cy="1515344"/>
                </a:xfrm>
              </p:grpSpPr>
              <p:sp>
                <p:nvSpPr>
                  <p:cNvPr id="69" name="Rectangle 68">
                    <a:extLst>
                      <a:ext uri="{FF2B5EF4-FFF2-40B4-BE49-F238E27FC236}">
                        <a16:creationId xmlns:a16="http://schemas.microsoft.com/office/drawing/2014/main" id="{2A877688-E548-4C6C-8ADD-3AA5550DF1C8}"/>
                      </a:ext>
                    </a:extLst>
                  </p:cNvPr>
                  <p:cNvSpPr/>
                  <p:nvPr/>
                </p:nvSpPr>
                <p:spPr>
                  <a:xfrm>
                    <a:off x="5403292" y="1059854"/>
                    <a:ext cx="2022966"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That feel reciprocal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That empower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Feel better treated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Advice is trusted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Respected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0" name="Rectangle 69">
                    <a:extLst>
                      <a:ext uri="{FF2B5EF4-FFF2-40B4-BE49-F238E27FC236}">
                        <a16:creationId xmlns:a16="http://schemas.microsoft.com/office/drawing/2014/main" id="{AC09EF5F-0AE0-4345-B827-D40D96F35135}"/>
                      </a:ext>
                    </a:extLst>
                  </p:cNvPr>
                  <p:cNvSpPr/>
                  <p:nvPr/>
                </p:nvSpPr>
                <p:spPr>
                  <a:xfrm>
                    <a:off x="5396227" y="837172"/>
                    <a:ext cx="2255433"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Meaningful relationships</a:t>
                    </a:r>
                  </a:p>
                </p:txBody>
              </p:sp>
            </p:grpSp>
          </p:grpSp>
          <p:grpSp>
            <p:nvGrpSpPr>
              <p:cNvPr id="85" name="Group 84">
                <a:extLst>
                  <a:ext uri="{FF2B5EF4-FFF2-40B4-BE49-F238E27FC236}">
                    <a16:creationId xmlns:a16="http://schemas.microsoft.com/office/drawing/2014/main" id="{E287EBB2-2E31-410F-89DB-203D08099879}"/>
                  </a:ext>
                </a:extLst>
              </p:cNvPr>
              <p:cNvGrpSpPr/>
              <p:nvPr/>
            </p:nvGrpSpPr>
            <p:grpSpPr>
              <a:xfrm>
                <a:off x="1012900" y="4714849"/>
                <a:ext cx="2643071" cy="1557401"/>
                <a:chOff x="1012900" y="4714849"/>
                <a:chExt cx="2643071" cy="1557401"/>
              </a:xfrm>
            </p:grpSpPr>
            <p:grpSp>
              <p:nvGrpSpPr>
                <p:cNvPr id="4" name="Group">
                  <a:extLst>
                    <a:ext uri="{FF2B5EF4-FFF2-40B4-BE49-F238E27FC236}">
                      <a16:creationId xmlns:a16="http://schemas.microsoft.com/office/drawing/2014/main" id="{7D0F6FF6-8954-4C66-9451-5D4630AA6DFB}"/>
                    </a:ext>
                  </a:extLst>
                </p:cNvPr>
                <p:cNvGrpSpPr/>
                <p:nvPr/>
              </p:nvGrpSpPr>
              <p:grpSpPr>
                <a:xfrm>
                  <a:off x="1012900" y="4714849"/>
                  <a:ext cx="283321" cy="283321"/>
                  <a:chOff x="0" y="0"/>
                  <a:chExt cx="566640" cy="566640"/>
                </a:xfrm>
              </p:grpSpPr>
              <p:sp>
                <p:nvSpPr>
                  <p:cNvPr id="56" name="Circle">
                    <a:extLst>
                      <a:ext uri="{FF2B5EF4-FFF2-40B4-BE49-F238E27FC236}">
                        <a16:creationId xmlns:a16="http://schemas.microsoft.com/office/drawing/2014/main" id="{4B69B22A-BA64-4891-B82F-0774B19FFB9A}"/>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7" name="Shape">
                    <a:extLst>
                      <a:ext uri="{FF2B5EF4-FFF2-40B4-BE49-F238E27FC236}">
                        <a16:creationId xmlns:a16="http://schemas.microsoft.com/office/drawing/2014/main" id="{C536E36E-0483-4DAE-8063-78B67F50F8B2}"/>
                      </a:ext>
                    </a:extLst>
                  </p:cNvPr>
                  <p:cNvSpPr/>
                  <p:nvPr/>
                </p:nvSpPr>
                <p:spPr>
                  <a:xfrm>
                    <a:off x="221485" y="171679"/>
                    <a:ext cx="332574" cy="369477"/>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8" name="Shape">
                    <a:extLst>
                      <a:ext uri="{FF2B5EF4-FFF2-40B4-BE49-F238E27FC236}">
                        <a16:creationId xmlns:a16="http://schemas.microsoft.com/office/drawing/2014/main" id="{D115EE72-2BF4-4EA5-B7BE-5FEA4C2F6256}"/>
                      </a:ext>
                    </a:extLst>
                  </p:cNvPr>
                  <p:cNvSpPr/>
                  <p:nvPr/>
                </p:nvSpPr>
                <p:spPr>
                  <a:xfrm>
                    <a:off x="215117" y="170222"/>
                    <a:ext cx="147741" cy="226197"/>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4" name="Group 73">
                  <a:extLst>
                    <a:ext uri="{FF2B5EF4-FFF2-40B4-BE49-F238E27FC236}">
                      <a16:creationId xmlns:a16="http://schemas.microsoft.com/office/drawing/2014/main" id="{8399124A-BC1B-42CE-AE06-33F6827E899E}"/>
                    </a:ext>
                  </a:extLst>
                </p:cNvPr>
                <p:cNvGrpSpPr/>
                <p:nvPr/>
              </p:nvGrpSpPr>
              <p:grpSpPr>
                <a:xfrm>
                  <a:off x="1373732" y="4716661"/>
                  <a:ext cx="2282239" cy="1555589"/>
                  <a:chOff x="5396228" y="837172"/>
                  <a:chExt cx="2282239" cy="1555589"/>
                </a:xfrm>
              </p:grpSpPr>
              <p:sp>
                <p:nvSpPr>
                  <p:cNvPr id="75" name="Rectangle 74">
                    <a:extLst>
                      <a:ext uri="{FF2B5EF4-FFF2-40B4-BE49-F238E27FC236}">
                        <a16:creationId xmlns:a16="http://schemas.microsoft.com/office/drawing/2014/main" id="{F0E1F2F7-C841-4508-952D-8365C5A2BFF9}"/>
                      </a:ext>
                    </a:extLst>
                  </p:cNvPr>
                  <p:cNvSpPr/>
                  <p:nvPr/>
                </p:nvSpPr>
                <p:spPr>
                  <a:xfrm>
                    <a:off x="5411947" y="1100099"/>
                    <a:ext cx="2266520"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Needs are understood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Barriers are understood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Voice is heard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Not having to repeat story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Adjustments are relevant </a:t>
                    </a:r>
                    <a:r>
                      <a:rPr kumimoji="0" lang="en-IN" sz="1400" b="0" i="1"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not just reasonable</a:t>
                    </a:r>
                    <a:endParaRPr kumimoji="0" lang="en-US" sz="1400" b="0" i="1"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6" name="Rectangle 75">
                    <a:extLst>
                      <a:ext uri="{FF2B5EF4-FFF2-40B4-BE49-F238E27FC236}">
                        <a16:creationId xmlns:a16="http://schemas.microsoft.com/office/drawing/2014/main" id="{56F710C8-A6D4-42EF-81DB-68287114FA30}"/>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Feel listened to</a:t>
                    </a:r>
                  </a:p>
                </p:txBody>
              </p:sp>
            </p:grpSp>
          </p:grpSp>
        </p:grpSp>
        <p:grpSp>
          <p:nvGrpSpPr>
            <p:cNvPr id="89" name="Group 88">
              <a:extLst>
                <a:ext uri="{FF2B5EF4-FFF2-40B4-BE49-F238E27FC236}">
                  <a16:creationId xmlns:a16="http://schemas.microsoft.com/office/drawing/2014/main" id="{7DF0602A-2CE5-4B35-BE6A-AA9869352B5C}"/>
                </a:ext>
              </a:extLst>
            </p:cNvPr>
            <p:cNvGrpSpPr/>
            <p:nvPr/>
          </p:nvGrpSpPr>
          <p:grpSpPr>
            <a:xfrm>
              <a:off x="8772162" y="1657879"/>
              <a:ext cx="2673880" cy="4569106"/>
              <a:chOff x="8772162" y="1657879"/>
              <a:chExt cx="2673880" cy="4569106"/>
            </a:xfrm>
          </p:grpSpPr>
          <p:grpSp>
            <p:nvGrpSpPr>
              <p:cNvPr id="86" name="Group 85">
                <a:extLst>
                  <a:ext uri="{FF2B5EF4-FFF2-40B4-BE49-F238E27FC236}">
                    <a16:creationId xmlns:a16="http://schemas.microsoft.com/office/drawing/2014/main" id="{66E552DB-C1E7-4C5E-8412-F8A55A2CE9EC}"/>
                  </a:ext>
                </a:extLst>
              </p:cNvPr>
              <p:cNvGrpSpPr/>
              <p:nvPr/>
            </p:nvGrpSpPr>
            <p:grpSpPr>
              <a:xfrm>
                <a:off x="8772162" y="1657879"/>
                <a:ext cx="2406938" cy="1292662"/>
                <a:chOff x="8772162" y="1657879"/>
                <a:chExt cx="2406938" cy="1292662"/>
              </a:xfrm>
            </p:grpSpPr>
            <p:grpSp>
              <p:nvGrpSpPr>
                <p:cNvPr id="5" name="Group">
                  <a:extLst>
                    <a:ext uri="{FF2B5EF4-FFF2-40B4-BE49-F238E27FC236}">
                      <a16:creationId xmlns:a16="http://schemas.microsoft.com/office/drawing/2014/main" id="{0FDA685D-2BD6-41CE-A158-8F65643E89A0}"/>
                    </a:ext>
                  </a:extLst>
                </p:cNvPr>
                <p:cNvGrpSpPr/>
                <p:nvPr/>
              </p:nvGrpSpPr>
              <p:grpSpPr>
                <a:xfrm>
                  <a:off x="8772162" y="1692572"/>
                  <a:ext cx="283321" cy="283321"/>
                  <a:chOff x="0" y="0"/>
                  <a:chExt cx="566640" cy="566640"/>
                </a:xfrm>
              </p:grpSpPr>
              <p:sp>
                <p:nvSpPr>
                  <p:cNvPr id="53" name="Circle">
                    <a:extLst>
                      <a:ext uri="{FF2B5EF4-FFF2-40B4-BE49-F238E27FC236}">
                        <a16:creationId xmlns:a16="http://schemas.microsoft.com/office/drawing/2014/main" id="{BD6229FC-705F-42D1-91DE-BCB79C662666}"/>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4" name="Shape">
                    <a:extLst>
                      <a:ext uri="{FF2B5EF4-FFF2-40B4-BE49-F238E27FC236}">
                        <a16:creationId xmlns:a16="http://schemas.microsoft.com/office/drawing/2014/main" id="{59AB6FC6-5E46-4D92-923A-678529742210}"/>
                      </a:ext>
                    </a:extLst>
                  </p:cNvPr>
                  <p:cNvSpPr/>
                  <p:nvPr/>
                </p:nvSpPr>
                <p:spPr>
                  <a:xfrm>
                    <a:off x="203954" y="161278"/>
                    <a:ext cx="338177" cy="374250"/>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5" name="Shape">
                    <a:extLst>
                      <a:ext uri="{FF2B5EF4-FFF2-40B4-BE49-F238E27FC236}">
                        <a16:creationId xmlns:a16="http://schemas.microsoft.com/office/drawing/2014/main" id="{92806803-1F6D-41A6-83B7-DD5A4FB1E9DC}"/>
                      </a:ext>
                    </a:extLst>
                  </p:cNvPr>
                  <p:cNvSpPr/>
                  <p:nvPr/>
                </p:nvSpPr>
                <p:spPr>
                  <a:xfrm>
                    <a:off x="201300" y="160100"/>
                    <a:ext cx="167307" cy="223775"/>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65" name="Group 64">
                  <a:extLst>
                    <a:ext uri="{FF2B5EF4-FFF2-40B4-BE49-F238E27FC236}">
                      <a16:creationId xmlns:a16="http://schemas.microsoft.com/office/drawing/2014/main" id="{2E02A33C-F2DC-4D88-AC7C-C80947B694DC}"/>
                    </a:ext>
                  </a:extLst>
                </p:cNvPr>
                <p:cNvGrpSpPr/>
                <p:nvPr/>
              </p:nvGrpSpPr>
              <p:grpSpPr>
                <a:xfrm>
                  <a:off x="9156134" y="1657879"/>
                  <a:ext cx="2022966" cy="1292662"/>
                  <a:chOff x="5396228" y="837172"/>
                  <a:chExt cx="2022966" cy="1292662"/>
                </a:xfrm>
              </p:grpSpPr>
              <p:sp>
                <p:nvSpPr>
                  <p:cNvPr id="66" name="Rectangle 65">
                    <a:extLst>
                      <a:ext uri="{FF2B5EF4-FFF2-40B4-BE49-F238E27FC236}">
                        <a16:creationId xmlns:a16="http://schemas.microsoft.com/office/drawing/2014/main" id="{05B32088-1E97-4F7E-B77D-FC63A61D2D5C}"/>
                      </a:ext>
                    </a:extLst>
                  </p:cNvPr>
                  <p:cNvSpPr/>
                  <p:nvPr/>
                </p:nvSpPr>
                <p:spPr>
                  <a:xfrm>
                    <a:off x="5396228" y="1052616"/>
                    <a:ext cx="2022966" cy="1077218"/>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relevant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practical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timely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flexible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Support is progressive</a:t>
                    </a:r>
                  </a:p>
                </p:txBody>
              </p:sp>
              <p:sp>
                <p:nvSpPr>
                  <p:cNvPr id="67" name="Rectangle 66">
                    <a:extLst>
                      <a:ext uri="{FF2B5EF4-FFF2-40B4-BE49-F238E27FC236}">
                        <a16:creationId xmlns:a16="http://schemas.microsoft.com/office/drawing/2014/main" id="{08835C5A-663F-41FA-8070-90F3D5F5D110}"/>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Feeling supported</a:t>
                    </a:r>
                  </a:p>
                </p:txBody>
              </p:sp>
            </p:grpSp>
          </p:grpSp>
          <p:grpSp>
            <p:nvGrpSpPr>
              <p:cNvPr id="87" name="Group 86">
                <a:extLst>
                  <a:ext uri="{FF2B5EF4-FFF2-40B4-BE49-F238E27FC236}">
                    <a16:creationId xmlns:a16="http://schemas.microsoft.com/office/drawing/2014/main" id="{DAAA2753-99BC-4E19-8F69-E4FBC9A9A319}"/>
                  </a:ext>
                </a:extLst>
              </p:cNvPr>
              <p:cNvGrpSpPr/>
              <p:nvPr/>
            </p:nvGrpSpPr>
            <p:grpSpPr>
              <a:xfrm>
                <a:off x="8772162" y="3186364"/>
                <a:ext cx="2673880" cy="1785203"/>
                <a:chOff x="8772162" y="3152426"/>
                <a:chExt cx="2673880" cy="1785203"/>
              </a:xfrm>
            </p:grpSpPr>
            <p:grpSp>
              <p:nvGrpSpPr>
                <p:cNvPr id="6" name="Group">
                  <a:extLst>
                    <a:ext uri="{FF2B5EF4-FFF2-40B4-BE49-F238E27FC236}">
                      <a16:creationId xmlns:a16="http://schemas.microsoft.com/office/drawing/2014/main" id="{6736DA29-7904-408E-B37E-F3E41FFF886B}"/>
                    </a:ext>
                  </a:extLst>
                </p:cNvPr>
                <p:cNvGrpSpPr/>
                <p:nvPr/>
              </p:nvGrpSpPr>
              <p:grpSpPr>
                <a:xfrm>
                  <a:off x="8772162" y="3160856"/>
                  <a:ext cx="283321" cy="283321"/>
                  <a:chOff x="0" y="0"/>
                  <a:chExt cx="566640" cy="566640"/>
                </a:xfrm>
              </p:grpSpPr>
              <p:sp>
                <p:nvSpPr>
                  <p:cNvPr id="50" name="Circle">
                    <a:extLst>
                      <a:ext uri="{FF2B5EF4-FFF2-40B4-BE49-F238E27FC236}">
                        <a16:creationId xmlns:a16="http://schemas.microsoft.com/office/drawing/2014/main" id="{6BCB6F14-E215-4467-826F-6A64F0C49697}"/>
                      </a:ext>
                    </a:extLst>
                  </p:cNvPr>
                  <p:cNvSpPr/>
                  <p:nvPr/>
                </p:nvSpPr>
                <p:spPr>
                  <a:xfrm>
                    <a:off x="0" y="0"/>
                    <a:ext cx="566641" cy="566641"/>
                  </a:xfrm>
                  <a:prstGeom prst="ellipse">
                    <a:avLst/>
                  </a:prstGeom>
                  <a:solidFill>
                    <a:schemeClr val="accent3"/>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1" name="Shape">
                    <a:extLst>
                      <a:ext uri="{FF2B5EF4-FFF2-40B4-BE49-F238E27FC236}">
                        <a16:creationId xmlns:a16="http://schemas.microsoft.com/office/drawing/2014/main" id="{C1FF6C44-741A-48E6-AC51-1D006CB7CCF1}"/>
                      </a:ext>
                    </a:extLst>
                  </p:cNvPr>
                  <p:cNvSpPr/>
                  <p:nvPr/>
                </p:nvSpPr>
                <p:spPr>
                  <a:xfrm>
                    <a:off x="222553" y="165971"/>
                    <a:ext cx="333119" cy="371363"/>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52" name="Shape">
                    <a:extLst>
                      <a:ext uri="{FF2B5EF4-FFF2-40B4-BE49-F238E27FC236}">
                        <a16:creationId xmlns:a16="http://schemas.microsoft.com/office/drawing/2014/main" id="{F2255DA8-9100-482A-BDB1-B8677E67F7EE}"/>
                      </a:ext>
                    </a:extLst>
                  </p:cNvPr>
                  <p:cNvSpPr/>
                  <p:nvPr/>
                </p:nvSpPr>
                <p:spPr>
                  <a:xfrm>
                    <a:off x="221193" y="164508"/>
                    <a:ext cx="146923" cy="226292"/>
                  </a:xfrm>
                  <a:custGeom>
                    <a:avLst/>
                    <a:gdLst/>
                    <a:ahLst/>
                    <a:cxnLst>
                      <a:cxn ang="0">
                        <a:pos x="wd2" y="hd2"/>
                      </a:cxn>
                      <a:cxn ang="5400000">
                        <a:pos x="wd2" y="hd2"/>
                      </a:cxn>
                      <a:cxn ang="10800000">
                        <a:pos x="wd2" y="hd2"/>
                      </a:cxn>
                      <a:cxn ang="16200000">
                        <a:pos x="wd2" y="hd2"/>
                      </a:cxn>
                    </a:cxnLst>
                    <a:rect l="0" t="0" r="r" b="b"/>
                    <a:pathLst>
                      <a:path w="21510" h="21530" extrusionOk="0">
                        <a:moveTo>
                          <a:pt x="665" y="0"/>
                        </a:moveTo>
                        <a:lnTo>
                          <a:pt x="19757" y="0"/>
                        </a:lnTo>
                        <a:cubicBezTo>
                          <a:pt x="19935" y="5"/>
                          <a:pt x="20102" y="55"/>
                          <a:pt x="20224" y="138"/>
                        </a:cubicBezTo>
                        <a:cubicBezTo>
                          <a:pt x="20338" y="216"/>
                          <a:pt x="20405" y="318"/>
                          <a:pt x="20412" y="425"/>
                        </a:cubicBezTo>
                        <a:lnTo>
                          <a:pt x="20412" y="3234"/>
                        </a:lnTo>
                        <a:cubicBezTo>
                          <a:pt x="20404" y="3356"/>
                          <a:pt x="20323" y="3471"/>
                          <a:pt x="20188" y="3556"/>
                        </a:cubicBezTo>
                        <a:cubicBezTo>
                          <a:pt x="20059" y="3637"/>
                          <a:pt x="19890" y="3684"/>
                          <a:pt x="19711" y="3689"/>
                        </a:cubicBezTo>
                        <a:lnTo>
                          <a:pt x="6815" y="3689"/>
                        </a:lnTo>
                        <a:cubicBezTo>
                          <a:pt x="6714" y="3690"/>
                          <a:pt x="6618" y="3719"/>
                          <a:pt x="6551" y="3769"/>
                        </a:cubicBezTo>
                        <a:cubicBezTo>
                          <a:pt x="6495" y="3810"/>
                          <a:pt x="6463" y="3864"/>
                          <a:pt x="6462" y="3919"/>
                        </a:cubicBezTo>
                        <a:lnTo>
                          <a:pt x="6462" y="8251"/>
                        </a:lnTo>
                        <a:cubicBezTo>
                          <a:pt x="6430" y="8318"/>
                          <a:pt x="6473" y="8391"/>
                          <a:pt x="6566" y="8427"/>
                        </a:cubicBezTo>
                        <a:cubicBezTo>
                          <a:pt x="6623" y="8450"/>
                          <a:pt x="6692" y="8455"/>
                          <a:pt x="6755" y="8441"/>
                        </a:cubicBezTo>
                        <a:cubicBezTo>
                          <a:pt x="7650" y="8100"/>
                          <a:pt x="8624" y="7855"/>
                          <a:pt x="9640" y="7716"/>
                        </a:cubicBezTo>
                        <a:cubicBezTo>
                          <a:pt x="10816" y="7554"/>
                          <a:pt x="12026" y="7536"/>
                          <a:pt x="13216" y="7647"/>
                        </a:cubicBezTo>
                        <a:cubicBezTo>
                          <a:pt x="14686" y="7782"/>
                          <a:pt x="16101" y="8111"/>
                          <a:pt x="17339" y="8643"/>
                        </a:cubicBezTo>
                        <a:cubicBezTo>
                          <a:pt x="18521" y="9151"/>
                          <a:pt x="19507" y="9829"/>
                          <a:pt x="20192" y="10635"/>
                        </a:cubicBezTo>
                        <a:cubicBezTo>
                          <a:pt x="21024" y="11612"/>
                          <a:pt x="21371" y="12722"/>
                          <a:pt x="21476" y="13836"/>
                        </a:cubicBezTo>
                        <a:cubicBezTo>
                          <a:pt x="21577" y="14902"/>
                          <a:pt x="21459" y="15978"/>
                          <a:pt x="20945" y="16993"/>
                        </a:cubicBezTo>
                        <a:cubicBezTo>
                          <a:pt x="20345" y="18177"/>
                          <a:pt x="19234" y="19224"/>
                          <a:pt x="17741" y="20007"/>
                        </a:cubicBezTo>
                        <a:cubicBezTo>
                          <a:pt x="16253" y="20788"/>
                          <a:pt x="14453" y="21272"/>
                          <a:pt x="12560" y="21451"/>
                        </a:cubicBezTo>
                        <a:cubicBezTo>
                          <a:pt x="10980" y="21600"/>
                          <a:pt x="9372" y="21534"/>
                          <a:pt x="7817" y="21299"/>
                        </a:cubicBezTo>
                        <a:cubicBezTo>
                          <a:pt x="6239" y="21061"/>
                          <a:pt x="4722" y="20649"/>
                          <a:pt x="3474" y="19975"/>
                        </a:cubicBezTo>
                        <a:cubicBezTo>
                          <a:pt x="2556" y="19479"/>
                          <a:pt x="1820" y="18859"/>
                          <a:pt x="1246" y="18179"/>
                        </a:cubicBezTo>
                        <a:cubicBezTo>
                          <a:pt x="748" y="17588"/>
                          <a:pt x="375" y="16956"/>
                          <a:pt x="138" y="16301"/>
                        </a:cubicBezTo>
                        <a:lnTo>
                          <a:pt x="14" y="15781"/>
                        </a:lnTo>
                        <a:cubicBezTo>
                          <a:pt x="-23" y="15679"/>
                          <a:pt x="11" y="15571"/>
                          <a:pt x="107" y="15486"/>
                        </a:cubicBezTo>
                        <a:cubicBezTo>
                          <a:pt x="210" y="15396"/>
                          <a:pt x="372" y="15342"/>
                          <a:pt x="546" y="15341"/>
                        </a:cubicBezTo>
                        <a:lnTo>
                          <a:pt x="6027" y="15308"/>
                        </a:lnTo>
                        <a:cubicBezTo>
                          <a:pt x="6179" y="15311"/>
                          <a:pt x="6327" y="15341"/>
                          <a:pt x="6454" y="15395"/>
                        </a:cubicBezTo>
                        <a:cubicBezTo>
                          <a:pt x="6639" y="15473"/>
                          <a:pt x="6768" y="15596"/>
                          <a:pt x="6814" y="15736"/>
                        </a:cubicBezTo>
                        <a:cubicBezTo>
                          <a:pt x="6876" y="15903"/>
                          <a:pt x="6955" y="16067"/>
                          <a:pt x="7049" y="16227"/>
                        </a:cubicBezTo>
                        <a:cubicBezTo>
                          <a:pt x="7143" y="16386"/>
                          <a:pt x="7253" y="16542"/>
                          <a:pt x="7378" y="16692"/>
                        </a:cubicBezTo>
                        <a:cubicBezTo>
                          <a:pt x="7780" y="17084"/>
                          <a:pt x="8340" y="17397"/>
                          <a:pt x="8998" y="17596"/>
                        </a:cubicBezTo>
                        <a:cubicBezTo>
                          <a:pt x="9736" y="17819"/>
                          <a:pt x="10562" y="17888"/>
                          <a:pt x="11362" y="17793"/>
                        </a:cubicBezTo>
                        <a:cubicBezTo>
                          <a:pt x="12107" y="17677"/>
                          <a:pt x="12792" y="17435"/>
                          <a:pt x="13348" y="17091"/>
                        </a:cubicBezTo>
                        <a:cubicBezTo>
                          <a:pt x="13995" y="16691"/>
                          <a:pt x="14436" y="16174"/>
                          <a:pt x="14667" y="15613"/>
                        </a:cubicBezTo>
                        <a:cubicBezTo>
                          <a:pt x="14910" y="15022"/>
                          <a:pt x="14915" y="14405"/>
                          <a:pt x="14791" y="13800"/>
                        </a:cubicBezTo>
                        <a:cubicBezTo>
                          <a:pt x="14668" y="13198"/>
                          <a:pt x="14410" y="12598"/>
                          <a:pt x="13811" y="12132"/>
                        </a:cubicBezTo>
                        <a:cubicBezTo>
                          <a:pt x="13357" y="11778"/>
                          <a:pt x="12741" y="11532"/>
                          <a:pt x="12065" y="11394"/>
                        </a:cubicBezTo>
                        <a:cubicBezTo>
                          <a:pt x="11424" y="11264"/>
                          <a:pt x="10745" y="11234"/>
                          <a:pt x="10083" y="11306"/>
                        </a:cubicBezTo>
                        <a:cubicBezTo>
                          <a:pt x="9487" y="11315"/>
                          <a:pt x="8903" y="11418"/>
                          <a:pt x="8380" y="11605"/>
                        </a:cubicBezTo>
                        <a:cubicBezTo>
                          <a:pt x="7935" y="11764"/>
                          <a:pt x="7544" y="11981"/>
                          <a:pt x="7233" y="12243"/>
                        </a:cubicBezTo>
                        <a:cubicBezTo>
                          <a:pt x="7171" y="12301"/>
                          <a:pt x="7110" y="12359"/>
                          <a:pt x="7051" y="12418"/>
                        </a:cubicBezTo>
                        <a:cubicBezTo>
                          <a:pt x="6992" y="12477"/>
                          <a:pt x="6934" y="12536"/>
                          <a:pt x="6859" y="12586"/>
                        </a:cubicBezTo>
                        <a:cubicBezTo>
                          <a:pt x="6697" y="12694"/>
                          <a:pt x="6469" y="12749"/>
                          <a:pt x="6238" y="12738"/>
                        </a:cubicBezTo>
                        <a:lnTo>
                          <a:pt x="663" y="12738"/>
                        </a:lnTo>
                        <a:cubicBezTo>
                          <a:pt x="495" y="12752"/>
                          <a:pt x="326" y="12714"/>
                          <a:pt x="207" y="12635"/>
                        </a:cubicBezTo>
                        <a:cubicBezTo>
                          <a:pt x="91" y="12558"/>
                          <a:pt x="35" y="12451"/>
                          <a:pt x="56" y="12344"/>
                        </a:cubicBezTo>
                        <a:lnTo>
                          <a:pt x="56" y="443"/>
                        </a:lnTo>
                        <a:cubicBezTo>
                          <a:pt x="40" y="342"/>
                          <a:pt x="84" y="241"/>
                          <a:pt x="179" y="160"/>
                        </a:cubicBezTo>
                        <a:cubicBezTo>
                          <a:pt x="294" y="61"/>
                          <a:pt x="474" y="2"/>
                          <a:pt x="665" y="0"/>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1" name="Group 70">
                  <a:extLst>
                    <a:ext uri="{FF2B5EF4-FFF2-40B4-BE49-F238E27FC236}">
                      <a16:creationId xmlns:a16="http://schemas.microsoft.com/office/drawing/2014/main" id="{73549D5D-46B7-49B7-94E5-1ACD33C65952}"/>
                    </a:ext>
                  </a:extLst>
                </p:cNvPr>
                <p:cNvGrpSpPr/>
                <p:nvPr/>
              </p:nvGrpSpPr>
              <p:grpSpPr>
                <a:xfrm>
                  <a:off x="9146431" y="3152426"/>
                  <a:ext cx="2299611" cy="1785203"/>
                  <a:chOff x="5386525" y="837172"/>
                  <a:chExt cx="2299611" cy="1785203"/>
                </a:xfrm>
              </p:grpSpPr>
              <p:sp>
                <p:nvSpPr>
                  <p:cNvPr id="72" name="Rectangle 71">
                    <a:extLst>
                      <a:ext uri="{FF2B5EF4-FFF2-40B4-BE49-F238E27FC236}">
                        <a16:creationId xmlns:a16="http://schemas.microsoft.com/office/drawing/2014/main" id="{F1472E35-387A-40F6-918E-562B6B9358C8}"/>
                      </a:ext>
                    </a:extLst>
                  </p:cNvPr>
                  <p:cNvSpPr/>
                  <p:nvPr/>
                </p:nvSpPr>
                <p:spPr>
                  <a:xfrm>
                    <a:off x="5386525" y="1114270"/>
                    <a:ext cx="2022966" cy="1508105"/>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personal choice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clear boundaries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Through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Feel that education, career and lives matter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3" name="Rectangle 72">
                    <a:extLst>
                      <a:ext uri="{FF2B5EF4-FFF2-40B4-BE49-F238E27FC236}">
                        <a16:creationId xmlns:a16="http://schemas.microsoft.com/office/drawing/2014/main" id="{E632F918-DF1D-4D05-9E58-F6834CA703E0}"/>
                      </a:ext>
                    </a:extLst>
                  </p:cNvPr>
                  <p:cNvSpPr/>
                  <p:nvPr/>
                </p:nvSpPr>
                <p:spPr>
                  <a:xfrm>
                    <a:off x="5396228" y="837172"/>
                    <a:ext cx="2289908"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388E3C"/>
                        </a:solidFill>
                        <a:effectLst/>
                        <a:uLnTx/>
                        <a:uFillTx/>
                        <a:latin typeface="Arial" panose="020B0604020202020204" pitchFamily="34" charset="0"/>
                        <a:ea typeface="Cambria" panose="02040503050406030204" pitchFamily="18" charset="0"/>
                        <a:cs typeface="Arial" panose="020B0604020202020204" pitchFamily="34" charset="0"/>
                      </a:rPr>
                      <a:t>Encourages responsibility</a:t>
                    </a:r>
                  </a:p>
                </p:txBody>
              </p:sp>
            </p:grpSp>
          </p:grpSp>
          <p:grpSp>
            <p:nvGrpSpPr>
              <p:cNvPr id="88" name="Group 87">
                <a:extLst>
                  <a:ext uri="{FF2B5EF4-FFF2-40B4-BE49-F238E27FC236}">
                    <a16:creationId xmlns:a16="http://schemas.microsoft.com/office/drawing/2014/main" id="{A5623072-8420-4F4C-AFCC-868466C5CC25}"/>
                  </a:ext>
                </a:extLst>
              </p:cNvPr>
              <p:cNvGrpSpPr/>
              <p:nvPr/>
            </p:nvGrpSpPr>
            <p:grpSpPr>
              <a:xfrm>
                <a:off x="8772162" y="4714849"/>
                <a:ext cx="2416641" cy="1512136"/>
                <a:chOff x="8772162" y="4714849"/>
                <a:chExt cx="2416641" cy="1512136"/>
              </a:xfrm>
            </p:grpSpPr>
            <p:grpSp>
              <p:nvGrpSpPr>
                <p:cNvPr id="7" name="Group">
                  <a:extLst>
                    <a:ext uri="{FF2B5EF4-FFF2-40B4-BE49-F238E27FC236}">
                      <a16:creationId xmlns:a16="http://schemas.microsoft.com/office/drawing/2014/main" id="{D234B54F-7201-4F29-8836-F6E6B95FF05D}"/>
                    </a:ext>
                  </a:extLst>
                </p:cNvPr>
                <p:cNvGrpSpPr/>
                <p:nvPr/>
              </p:nvGrpSpPr>
              <p:grpSpPr>
                <a:xfrm>
                  <a:off x="8772162" y="4714849"/>
                  <a:ext cx="283321" cy="283321"/>
                  <a:chOff x="0" y="0"/>
                  <a:chExt cx="566640" cy="566640"/>
                </a:xfrm>
              </p:grpSpPr>
              <p:sp>
                <p:nvSpPr>
                  <p:cNvPr id="47" name="Circle">
                    <a:extLst>
                      <a:ext uri="{FF2B5EF4-FFF2-40B4-BE49-F238E27FC236}">
                        <a16:creationId xmlns:a16="http://schemas.microsoft.com/office/drawing/2014/main" id="{8649825F-8D52-41E4-A740-BF70501E4F91}"/>
                      </a:ext>
                    </a:extLst>
                  </p:cNvPr>
                  <p:cNvSpPr/>
                  <p:nvPr/>
                </p:nvSpPr>
                <p:spPr>
                  <a:xfrm>
                    <a:off x="0" y="0"/>
                    <a:ext cx="566641" cy="566641"/>
                  </a:xfrm>
                  <a:prstGeom prst="ellipse">
                    <a:avLst/>
                  </a:prstGeom>
                  <a:solidFill>
                    <a:schemeClr val="accent4"/>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8" name="Shape">
                    <a:extLst>
                      <a:ext uri="{FF2B5EF4-FFF2-40B4-BE49-F238E27FC236}">
                        <a16:creationId xmlns:a16="http://schemas.microsoft.com/office/drawing/2014/main" id="{F96D7E14-3F73-4251-8AEC-31E80E44F50B}"/>
                      </a:ext>
                    </a:extLst>
                  </p:cNvPr>
                  <p:cNvSpPr/>
                  <p:nvPr/>
                </p:nvSpPr>
                <p:spPr>
                  <a:xfrm>
                    <a:off x="231500" y="181677"/>
                    <a:ext cx="315737" cy="357599"/>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sp>
                <p:nvSpPr>
                  <p:cNvPr id="49" name="Shape">
                    <a:extLst>
                      <a:ext uri="{FF2B5EF4-FFF2-40B4-BE49-F238E27FC236}">
                        <a16:creationId xmlns:a16="http://schemas.microsoft.com/office/drawing/2014/main" id="{743DC5A7-C069-41E1-B152-4F1EA9E1616D}"/>
                      </a:ext>
                    </a:extLst>
                  </p:cNvPr>
                  <p:cNvSpPr/>
                  <p:nvPr/>
                </p:nvSpPr>
                <p:spPr>
                  <a:xfrm>
                    <a:off x="215034" y="163275"/>
                    <a:ext cx="147755" cy="228757"/>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F7F6F6"/>
                  </a:solidFill>
                  <a:ln w="12700" cap="flat">
                    <a:noFill/>
                    <a:miter lim="400000"/>
                  </a:ln>
                  <a:effectLst/>
                </p:spPr>
                <p:txBody>
                  <a:bodyPr wrap="square" lIns="0" tIns="0" rIns="0" bIns="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sz="1600" b="0" i="0" u="none" strike="noStrike" kern="1200" cap="none" spc="0" normalizeH="0" baseline="0" noProof="0" dirty="0">
                      <a:ln>
                        <a:noFill/>
                      </a:ln>
                      <a:solidFill>
                        <a:srgbClr val="FFFFFF"/>
                      </a:solidFill>
                      <a:effectLst/>
                      <a:uLnTx/>
                      <a:uFillTx/>
                      <a:latin typeface="Calibri" panose="020F0502020204030204"/>
                      <a:ea typeface="+mn-ea"/>
                      <a:cs typeface="+mn-cs"/>
                      <a:sym typeface="Helvetica Neue Medium"/>
                    </a:endParaRPr>
                  </a:p>
                </p:txBody>
              </p:sp>
            </p:grpSp>
            <p:grpSp>
              <p:nvGrpSpPr>
                <p:cNvPr id="77" name="Group 76">
                  <a:extLst>
                    <a:ext uri="{FF2B5EF4-FFF2-40B4-BE49-F238E27FC236}">
                      <a16:creationId xmlns:a16="http://schemas.microsoft.com/office/drawing/2014/main" id="{DD56774B-F7F0-46A0-AE0D-0A23D53EEB8C}"/>
                    </a:ext>
                  </a:extLst>
                </p:cNvPr>
                <p:cNvGrpSpPr/>
                <p:nvPr/>
              </p:nvGrpSpPr>
              <p:grpSpPr>
                <a:xfrm>
                  <a:off x="9156134" y="4716661"/>
                  <a:ext cx="2032669" cy="1510324"/>
                  <a:chOff x="5396228" y="837172"/>
                  <a:chExt cx="2032669" cy="1510324"/>
                </a:xfrm>
              </p:grpSpPr>
              <p:sp>
                <p:nvSpPr>
                  <p:cNvPr id="78" name="Rectangle 77">
                    <a:extLst>
                      <a:ext uri="{FF2B5EF4-FFF2-40B4-BE49-F238E27FC236}">
                        <a16:creationId xmlns:a16="http://schemas.microsoft.com/office/drawing/2014/main" id="{93FD98E5-C2F2-4306-8DFA-881AE15110CB}"/>
                      </a:ext>
                    </a:extLst>
                  </p:cNvPr>
                  <p:cNvSpPr/>
                  <p:nvPr/>
                </p:nvSpPr>
                <p:spPr>
                  <a:xfrm>
                    <a:off x="5405931" y="1054834"/>
                    <a:ext cx="2022966" cy="1292662"/>
                  </a:xfrm>
                  <a:prstGeom prst="rect">
                    <a:avLst/>
                  </a:prstGeom>
                </p:spPr>
                <p:txBody>
                  <a:bodyPr wrap="square" lIns="0" tIns="0" rIns="0" bIns="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Engage positively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Equipped with tools and strategies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Learning can be fun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Have a laugh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rPr>
                      <a:t>Barriers are lifting</a:t>
                    </a:r>
                    <a:endParaRPr kumimoji="0" lang="en-US" sz="14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Cambria" panose="02040503050406030204" pitchFamily="18" charset="0"/>
                      <a:cs typeface="Arial" panose="020B0604020202020204" pitchFamily="34" charset="0"/>
                    </a:endParaRPr>
                  </a:p>
                </p:txBody>
              </p:sp>
              <p:sp>
                <p:nvSpPr>
                  <p:cNvPr id="79" name="Rectangle 78">
                    <a:extLst>
                      <a:ext uri="{FF2B5EF4-FFF2-40B4-BE49-F238E27FC236}">
                        <a16:creationId xmlns:a16="http://schemas.microsoft.com/office/drawing/2014/main" id="{D3956464-3FD1-4102-A266-DB59325F5E1C}"/>
                      </a:ext>
                    </a:extLst>
                  </p:cNvPr>
                  <p:cNvSpPr/>
                  <p:nvPr/>
                </p:nvSpPr>
                <p:spPr>
                  <a:xfrm>
                    <a:off x="5396228" y="837172"/>
                    <a:ext cx="2022966" cy="215444"/>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2E7D32"/>
                        </a:solidFill>
                        <a:effectLst/>
                        <a:uLnTx/>
                        <a:uFillTx/>
                        <a:latin typeface="Arial" panose="020B0604020202020204" pitchFamily="34" charset="0"/>
                        <a:ea typeface="Cambria" panose="02040503050406030204" pitchFamily="18" charset="0"/>
                        <a:cs typeface="Arial" panose="020B0604020202020204" pitchFamily="34" charset="0"/>
                      </a:rPr>
                      <a:t>Positive mindset</a:t>
                    </a:r>
                  </a:p>
                </p:txBody>
              </p:sp>
            </p:grpSp>
          </p:grpSp>
        </p:grpSp>
      </p:grpSp>
      <p:sp>
        <p:nvSpPr>
          <p:cNvPr id="2" name="Rectangle 1">
            <a:extLst>
              <a:ext uri="{FF2B5EF4-FFF2-40B4-BE49-F238E27FC236}">
                <a16:creationId xmlns:a16="http://schemas.microsoft.com/office/drawing/2014/main" id="{A5E28ACA-8521-42A4-BB10-1CEEA0110F6C}"/>
              </a:ext>
            </a:extLst>
          </p:cNvPr>
          <p:cNvSpPr/>
          <p:nvPr/>
        </p:nvSpPr>
        <p:spPr>
          <a:xfrm>
            <a:off x="4101653" y="146732"/>
            <a:ext cx="4283545"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Change mechanisms</a:t>
            </a:r>
            <a:endParaRPr kumimoji="0" lang="en-IN" sz="72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endParaRPr>
          </a:p>
        </p:txBody>
      </p:sp>
      <p:cxnSp>
        <p:nvCxnSpPr>
          <p:cNvPr id="81" name="Straight Connector 80">
            <a:extLst>
              <a:ext uri="{FF2B5EF4-FFF2-40B4-BE49-F238E27FC236}">
                <a16:creationId xmlns:a16="http://schemas.microsoft.com/office/drawing/2014/main" id="{6A004190-5984-4A03-AA8D-C9D681704B94}"/>
              </a:ext>
            </a:extLst>
          </p:cNvPr>
          <p:cNvCxnSpPr/>
          <p:nvPr/>
        </p:nvCxnSpPr>
        <p:spPr>
          <a:xfrm>
            <a:off x="3961084" y="731950"/>
            <a:ext cx="442731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1" name="Rectangle 90">
            <a:extLst>
              <a:ext uri="{FF2B5EF4-FFF2-40B4-BE49-F238E27FC236}">
                <a16:creationId xmlns:a16="http://schemas.microsoft.com/office/drawing/2014/main" id="{A5E28ACA-8521-42A4-BB10-1CEEA0110F6C}"/>
              </a:ext>
            </a:extLst>
          </p:cNvPr>
          <p:cNvSpPr/>
          <p:nvPr/>
        </p:nvSpPr>
        <p:spPr>
          <a:xfrm>
            <a:off x="907795" y="739106"/>
            <a:ext cx="11668517"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mn-ea"/>
                <a:cs typeface="Arial" panose="020B0604020202020204" pitchFamily="34" charset="0"/>
              </a:rPr>
              <a:t>How we want people to engage with activities or experience them to make outcomes more likely.</a:t>
            </a:r>
          </a:p>
        </p:txBody>
      </p:sp>
      <p:sp>
        <p:nvSpPr>
          <p:cNvPr id="82" name="Rounded Rectangle 81"/>
          <p:cNvSpPr/>
          <p:nvPr/>
        </p:nvSpPr>
        <p:spPr>
          <a:xfrm>
            <a:off x="3961084" y="5523150"/>
            <a:ext cx="434070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Environments where any support, activity or learning takes place is safe, calm and welcoming.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Staff and professionals are trauma informed.</a:t>
            </a:r>
          </a:p>
        </p:txBody>
      </p:sp>
    </p:spTree>
    <p:extLst>
      <p:ext uri="{BB962C8B-B14F-4D97-AF65-F5344CB8AC3E}">
        <p14:creationId xmlns:p14="http://schemas.microsoft.com/office/powerpoint/2010/main" val="6016520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660E0C-E69E-100D-BBEE-482E6FCE7918}"/>
              </a:ext>
            </a:extLst>
          </p:cNvPr>
          <p:cNvSpPr>
            <a:spLocks noGrp="1"/>
          </p:cNvSpPr>
          <p:nvPr>
            <p:ph idx="4294967295"/>
          </p:nvPr>
        </p:nvSpPr>
        <p:spPr>
          <a:xfrm>
            <a:off x="16565" y="285473"/>
            <a:ext cx="12158870" cy="2199309"/>
          </a:xfrm>
        </p:spPr>
        <p:style>
          <a:lnRef idx="2">
            <a:schemeClr val="accent1">
              <a:shade val="15000"/>
            </a:schemeClr>
          </a:lnRef>
          <a:fillRef idx="1">
            <a:schemeClr val="accent1"/>
          </a:fillRef>
          <a:effectRef idx="0">
            <a:schemeClr val="accent1"/>
          </a:effectRef>
          <a:fontRef idx="minor">
            <a:schemeClr val="lt1"/>
          </a:fontRef>
        </p:style>
        <p:txBody>
          <a:bodyPr>
            <a:normAutofit fontScale="92500" lnSpcReduction="10000"/>
          </a:bodyPr>
          <a:lstStyle/>
          <a:p>
            <a:pPr marL="0" indent="0" algn="ctr">
              <a:buNone/>
            </a:pPr>
            <a:r>
              <a:rPr lang="en-GB" sz="4300" b="1" dirty="0">
                <a:latin typeface="Arial" panose="020B0604020202020204" pitchFamily="34" charset="0"/>
                <a:cs typeface="Arial" panose="020B0604020202020204" pitchFamily="34" charset="0"/>
              </a:rPr>
              <a:t>Short-term goal to end 2026</a:t>
            </a:r>
            <a:endParaRPr lang="en-GB" sz="4300" b="1" dirty="0">
              <a:effectLst/>
              <a:latin typeface="Arial" panose="020B0604020202020204" pitchFamily="34" charset="0"/>
              <a:ea typeface="Calibri" panose="020F0502020204030204" pitchFamily="34" charset="0"/>
              <a:cs typeface="Arial" panose="020B0604020202020204" pitchFamily="34" charset="0"/>
            </a:endParaRPr>
          </a:p>
          <a:p>
            <a:pPr marL="0" indent="0" algn="ctr">
              <a:buNone/>
            </a:pPr>
            <a:r>
              <a:rPr lang="en-GB" sz="3200" b="1" dirty="0">
                <a:effectLst/>
                <a:latin typeface="Arial" panose="020B0604020202020204" pitchFamily="34" charset="0"/>
                <a:ea typeface="Calibri" panose="020F0502020204030204" pitchFamily="34" charset="0"/>
                <a:cs typeface="Arial" panose="020B0604020202020204" pitchFamily="34" charset="0"/>
              </a:rPr>
              <a:t>We will seek to learn together how to prevent the risks, and reverse the levels, of persistent and severe absence by children and young people in Redcar and Cleveland by the end of 2026 compared to the prevailing situation in 2023.</a:t>
            </a:r>
          </a:p>
          <a:p>
            <a:pPr marL="0" indent="0">
              <a:lnSpc>
                <a:spcPct val="110000"/>
              </a:lnSpc>
              <a:spcBef>
                <a:spcPct val="0"/>
              </a:spcBef>
              <a:buNone/>
            </a:pPr>
            <a:endParaRPr lang="en-GB" sz="3900" dirty="0">
              <a:latin typeface="Arial" panose="020B0604020202020204" pitchFamily="34" charset="0"/>
              <a:ea typeface="+mj-ea"/>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72E757E-CC68-A965-563D-6606DDDB40D2}"/>
              </a:ext>
            </a:extLst>
          </p:cNvPr>
          <p:cNvSpPr txBox="1"/>
          <p:nvPr/>
        </p:nvSpPr>
        <p:spPr>
          <a:xfrm>
            <a:off x="16565" y="2716363"/>
            <a:ext cx="12158870" cy="1815882"/>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Medium term goal to 2030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upscale the effective aspects of the proposed 2024-2026 place-based pilot(s) to more communities across Redcar &amp; Cleveland, systematically eliminating the barriers to persistent and severe absence through joint working. As a result of the pilot(s) an increasing number of children, young people and families have their individual needs met successfully and they feel resilient for the future.</a:t>
            </a:r>
          </a:p>
        </p:txBody>
      </p:sp>
      <p:sp>
        <p:nvSpPr>
          <p:cNvPr id="9" name="TextBox 8">
            <a:extLst>
              <a:ext uri="{FF2B5EF4-FFF2-40B4-BE49-F238E27FC236}">
                <a16:creationId xmlns:a16="http://schemas.microsoft.com/office/drawing/2014/main" id="{E4C7FE43-C037-851C-69C9-0C07EA5A26CC}"/>
              </a:ext>
            </a:extLst>
          </p:cNvPr>
          <p:cNvSpPr txBox="1"/>
          <p:nvPr/>
        </p:nvSpPr>
        <p:spPr>
          <a:xfrm>
            <a:off x="-16565" y="4750698"/>
            <a:ext cx="12192000" cy="1538883"/>
          </a:xfrm>
          <a:prstGeom prst="rect">
            <a:avLst/>
          </a:prstGeom>
          <a:solidFill>
            <a:srgbClr val="92D05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Long term goal to 2040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system, and Borough, where it is exceptional for any child or young person to miss more than 10% of their education. Redcar &amp; Cleveland is a place renowned for providing modern, flexible approaches that motivates, equips and supports children and their families to want to be at school college or other inspiring learning setting.</a:t>
            </a:r>
          </a:p>
        </p:txBody>
      </p:sp>
    </p:spTree>
    <p:extLst>
      <p:ext uri="{BB962C8B-B14F-4D97-AF65-F5344CB8AC3E}">
        <p14:creationId xmlns:p14="http://schemas.microsoft.com/office/powerpoint/2010/main" val="2231802655"/>
      </p:ext>
    </p:extLst>
  </p:cSld>
  <p:clrMapOvr>
    <a:masterClrMapping/>
  </p:clrMapOvr>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Green 1">
      <a:dk1>
        <a:sysClr val="windowText" lastClr="000000"/>
      </a:dk1>
      <a:lt1>
        <a:sysClr val="window" lastClr="FFFFFF"/>
      </a:lt1>
      <a:dk2>
        <a:srgbClr val="44546A"/>
      </a:dk2>
      <a:lt2>
        <a:srgbClr val="E7E6E6"/>
      </a:lt2>
      <a:accent1>
        <a:srgbClr val="4CAF50"/>
      </a:accent1>
      <a:accent2>
        <a:srgbClr val="43A047"/>
      </a:accent2>
      <a:accent3>
        <a:srgbClr val="388E3C"/>
      </a:accent3>
      <a:accent4>
        <a:srgbClr val="2E7D32"/>
      </a:accent4>
      <a:accent5>
        <a:srgbClr val="1B5E20"/>
      </a:accent5>
      <a:accent6>
        <a:srgbClr val="144818"/>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latest 2">
      <a:dk1>
        <a:sysClr val="windowText" lastClr="000000"/>
      </a:dk1>
      <a:lt1>
        <a:sysClr val="window" lastClr="FFFFFF"/>
      </a:lt1>
      <a:dk2>
        <a:srgbClr val="44546A"/>
      </a:dk2>
      <a:lt2>
        <a:srgbClr val="E7E6E6"/>
      </a:lt2>
      <a:accent1>
        <a:srgbClr val="FBAA00"/>
      </a:accent1>
      <a:accent2>
        <a:srgbClr val="DE2C68"/>
      </a:accent2>
      <a:accent3>
        <a:srgbClr val="30B3E7"/>
      </a:accent3>
      <a:accent4>
        <a:srgbClr val="F35614"/>
      </a:accent4>
      <a:accent5>
        <a:srgbClr val="55398A"/>
      </a:accent5>
      <a:accent6>
        <a:srgbClr val="D8343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1529</TotalTime>
  <Words>1861</Words>
  <Application>Microsoft Office PowerPoint</Application>
  <PresentationFormat>Widescreen</PresentationFormat>
  <Paragraphs>249</Paragraphs>
  <Slides>9</Slides>
  <Notes>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9</vt:i4>
      </vt:variant>
    </vt:vector>
  </HeadingPairs>
  <TitlesOfParts>
    <vt:vector size="20" baseType="lpstr">
      <vt:lpstr>Arial</vt:lpstr>
      <vt:lpstr>Calibri</vt:lpstr>
      <vt:lpstr>Calibri Light</vt:lpstr>
      <vt:lpstr>Cardo</vt:lpstr>
      <vt:lpstr>Gill Sans Nova</vt:lpstr>
      <vt:lpstr>Times New Roman</vt:lpstr>
      <vt:lpstr>TropicVTI</vt:lpstr>
      <vt:lpstr>Office Theme</vt:lpstr>
      <vt:lpstr>1_Office Theme</vt:lpstr>
      <vt:lpstr>2_Office Theme</vt:lpstr>
      <vt:lpstr>3_Office Theme</vt:lpstr>
      <vt:lpstr>Problem Statement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Theory of Change to help make attendance everyone’s business in Redcar &amp; Cleveland</dc:title>
  <dc:creator>Alan Graver</dc:creator>
  <cp:lastModifiedBy>Alan Graver</cp:lastModifiedBy>
  <cp:revision>101</cp:revision>
  <cp:lastPrinted>2023-10-26T11:36:31Z</cp:lastPrinted>
  <dcterms:created xsi:type="dcterms:W3CDTF">2023-10-19T12:48:05Z</dcterms:created>
  <dcterms:modified xsi:type="dcterms:W3CDTF">2023-12-21T10:16:50Z</dcterms:modified>
</cp:coreProperties>
</file>